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4"/>
  </p:sldMasterIdLst>
  <p:notesMasterIdLst>
    <p:notesMasterId r:id="rId17"/>
  </p:notesMasterIdLst>
  <p:handoutMasterIdLst>
    <p:handoutMasterId r:id="rId18"/>
  </p:handoutMasterIdLst>
  <p:sldIdLst>
    <p:sldId id="575" r:id="rId5"/>
    <p:sldId id="576" r:id="rId6"/>
    <p:sldId id="577" r:id="rId7"/>
    <p:sldId id="578" r:id="rId8"/>
    <p:sldId id="583" r:id="rId9"/>
    <p:sldId id="584" r:id="rId10"/>
    <p:sldId id="588" r:id="rId11"/>
    <p:sldId id="589" r:id="rId12"/>
    <p:sldId id="590" r:id="rId13"/>
    <p:sldId id="591" r:id="rId14"/>
    <p:sldId id="592" r:id="rId15"/>
    <p:sldId id="593" r:id="rId16"/>
  </p:sldIdLst>
  <p:sldSz cx="9144000" cy="5143500" type="screen16x9"/>
  <p:notesSz cx="9296400" cy="14770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ska, Peggy" initials="PL"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33CC"/>
    <a:srgbClr val="000099"/>
    <a:srgbClr val="0066FF"/>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20" autoAdjust="0"/>
    <p:restoredTop sz="82104" autoAdjust="0"/>
  </p:normalViewPr>
  <p:slideViewPr>
    <p:cSldViewPr snapToGrid="0">
      <p:cViewPr>
        <p:scale>
          <a:sx n="75" d="100"/>
          <a:sy n="75" d="100"/>
        </p:scale>
        <p:origin x="-1886" y="-413"/>
      </p:cViewPr>
      <p:guideLst>
        <p:guide orient="horz" pos="1620"/>
        <p:guide pos="2878"/>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p:scale>
          <a:sx n="125" d="100"/>
          <a:sy n="125" d="100"/>
        </p:scale>
        <p:origin x="-629" y="4925"/>
      </p:cViewPr>
      <p:guideLst>
        <p:guide orient="horz" pos="4652"/>
        <p:guide pos="29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dirty="0"/>
          </a:p>
        </p:txBody>
      </p:sp>
      <p:sp>
        <p:nvSpPr>
          <p:cNvPr id="122883" name="Rectangle 3"/>
          <p:cNvSpPr>
            <a:spLocks noGrp="1" noChangeArrowheads="1"/>
          </p:cNvSpPr>
          <p:nvPr>
            <p:ph type="dt" sz="quarter"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dirty="0"/>
          </a:p>
        </p:txBody>
      </p:sp>
      <p:sp>
        <p:nvSpPr>
          <p:cNvPr id="122884" name="Rectangle 4"/>
          <p:cNvSpPr>
            <a:spLocks noGrp="1" noChangeArrowheads="1"/>
          </p:cNvSpPr>
          <p:nvPr>
            <p:ph type="ftr" sz="quarter" idx="2"/>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dirty="0"/>
          </a:p>
        </p:txBody>
      </p:sp>
      <p:sp>
        <p:nvSpPr>
          <p:cNvPr id="122885" name="Rectangle 5"/>
          <p:cNvSpPr>
            <a:spLocks noGrp="1" noChangeArrowheads="1"/>
          </p:cNvSpPr>
          <p:nvPr>
            <p:ph type="sldNum" sz="quarter" idx="3"/>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8D56EAE8-38CB-4EE5-8A34-F5F49B68F2DE}" type="slidenum">
              <a:rPr lang="en-US"/>
              <a:pPr>
                <a:defRPr/>
              </a:pPr>
              <a:t>‹#›</a:t>
            </a:fld>
            <a:endParaRPr lang="en-US" dirty="0"/>
          </a:p>
        </p:txBody>
      </p:sp>
    </p:spTree>
    <p:extLst>
      <p:ext uri="{BB962C8B-B14F-4D97-AF65-F5344CB8AC3E}">
        <p14:creationId xmlns:p14="http://schemas.microsoft.com/office/powerpoint/2010/main" val="3723007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dirty="0"/>
          </a:p>
        </p:txBody>
      </p:sp>
      <p:sp>
        <p:nvSpPr>
          <p:cNvPr id="121859" name="Rectangle 3"/>
          <p:cNvSpPr>
            <a:spLocks noGrp="1" noChangeArrowheads="1"/>
          </p:cNvSpPr>
          <p:nvPr>
            <p:ph type="dt"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74638" y="1108075"/>
            <a:ext cx="9845676" cy="5538788"/>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929854" y="7016308"/>
            <a:ext cx="7436693" cy="6645019"/>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dirty="0"/>
          </a:p>
        </p:txBody>
      </p:sp>
      <p:sp>
        <p:nvSpPr>
          <p:cNvPr id="121863" name="Rectangle 7"/>
          <p:cNvSpPr>
            <a:spLocks noGrp="1" noChangeArrowheads="1"/>
          </p:cNvSpPr>
          <p:nvPr>
            <p:ph type="sldNum" sz="quarter" idx="5"/>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BED2394B-E06C-4DC9-BCC2-551C3DED9AAD}" type="slidenum">
              <a:rPr lang="en-US"/>
              <a:pPr>
                <a:defRPr/>
              </a:pPr>
              <a:t>‹#›</a:t>
            </a:fld>
            <a:endParaRPr lang="en-US" dirty="0"/>
          </a:p>
        </p:txBody>
      </p:sp>
    </p:spTree>
    <p:extLst>
      <p:ext uri="{BB962C8B-B14F-4D97-AF65-F5344CB8AC3E}">
        <p14:creationId xmlns:p14="http://schemas.microsoft.com/office/powerpoint/2010/main" val="374703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380895" algn="l" rtl="0" eaLnBrk="0" fontAlgn="base" hangingPunct="0">
      <a:spcBef>
        <a:spcPct val="30000"/>
      </a:spcBef>
      <a:spcAft>
        <a:spcPct val="0"/>
      </a:spcAft>
      <a:defRPr sz="1000" kern="1200">
        <a:solidFill>
          <a:schemeClr val="tx1"/>
        </a:solidFill>
        <a:latin typeface="Arial" charset="0"/>
        <a:ea typeface="+mn-ea"/>
        <a:cs typeface="+mn-cs"/>
      </a:defRPr>
    </a:lvl2pPr>
    <a:lvl3pPr marL="761790" algn="l" rtl="0" eaLnBrk="0" fontAlgn="base" hangingPunct="0">
      <a:spcBef>
        <a:spcPct val="30000"/>
      </a:spcBef>
      <a:spcAft>
        <a:spcPct val="0"/>
      </a:spcAft>
      <a:defRPr sz="1000" kern="1200">
        <a:solidFill>
          <a:schemeClr val="tx1"/>
        </a:solidFill>
        <a:latin typeface="Arial" charset="0"/>
        <a:ea typeface="+mn-ea"/>
        <a:cs typeface="+mn-cs"/>
      </a:defRPr>
    </a:lvl3pPr>
    <a:lvl4pPr marL="1142683" algn="l" rtl="0" eaLnBrk="0" fontAlgn="base" hangingPunct="0">
      <a:spcBef>
        <a:spcPct val="30000"/>
      </a:spcBef>
      <a:spcAft>
        <a:spcPct val="0"/>
      </a:spcAft>
      <a:defRPr sz="1000" kern="1200">
        <a:solidFill>
          <a:schemeClr val="tx1"/>
        </a:solidFill>
        <a:latin typeface="Arial" charset="0"/>
        <a:ea typeface="+mn-ea"/>
        <a:cs typeface="+mn-cs"/>
      </a:defRPr>
    </a:lvl4pPr>
    <a:lvl5pPr marL="1523573" algn="l" rtl="0" eaLnBrk="0" fontAlgn="base" hangingPunct="0">
      <a:spcBef>
        <a:spcPct val="30000"/>
      </a:spcBef>
      <a:spcAft>
        <a:spcPct val="0"/>
      </a:spcAft>
      <a:defRPr sz="1000" kern="1200">
        <a:solidFill>
          <a:schemeClr val="tx1"/>
        </a:solidFill>
        <a:latin typeface="Arial" charset="0"/>
        <a:ea typeface="+mn-ea"/>
        <a:cs typeface="+mn-cs"/>
      </a:defRPr>
    </a:lvl5pPr>
    <a:lvl6pPr marL="1904467" algn="l" defTabSz="761790" rtl="0" eaLnBrk="1" latinLnBrk="0" hangingPunct="1">
      <a:defRPr sz="1000" kern="1200">
        <a:solidFill>
          <a:schemeClr val="tx1"/>
        </a:solidFill>
        <a:latin typeface="+mn-lt"/>
        <a:ea typeface="+mn-ea"/>
        <a:cs typeface="+mn-cs"/>
      </a:defRPr>
    </a:lvl6pPr>
    <a:lvl7pPr marL="2285362" algn="l" defTabSz="761790" rtl="0" eaLnBrk="1" latinLnBrk="0" hangingPunct="1">
      <a:defRPr sz="1000" kern="1200">
        <a:solidFill>
          <a:schemeClr val="tx1"/>
        </a:solidFill>
        <a:latin typeface="+mn-lt"/>
        <a:ea typeface="+mn-ea"/>
        <a:cs typeface="+mn-cs"/>
      </a:defRPr>
    </a:lvl7pPr>
    <a:lvl8pPr marL="2666253" algn="l" defTabSz="761790" rtl="0" eaLnBrk="1" latinLnBrk="0" hangingPunct="1">
      <a:defRPr sz="1000" kern="1200">
        <a:solidFill>
          <a:schemeClr val="tx1"/>
        </a:solidFill>
        <a:latin typeface="+mn-lt"/>
        <a:ea typeface="+mn-ea"/>
        <a:cs typeface="+mn-cs"/>
      </a:defRPr>
    </a:lvl8pPr>
    <a:lvl9pPr marL="3047146" algn="l" defTabSz="76179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table summarizes the experiments that we will do throughout this experiment.  Your measurements will go under the “measured results” section and they should be comparable to the “example measurements” shown at the right.  The experiments 1 to 3 are done with the REF5050, and experiments 4 to 6 are done with the REF6050.  The experiments will be done at three different sampling rates, and you will see that performance is limited at higher sampling rates for the ADC using REF5050.  To test AC performance we will look at SNR and THD, and to test DC performance we will look at reference settling.  Print a copy of this table and fill it out as we progress through the experiments.  Let’s get started.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332292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2155789" eaLnBrk="1" fontAlgn="auto" hangingPunct="1">
              <a:spcBef>
                <a:spcPts val="0"/>
              </a:spcBef>
              <a:spcAft>
                <a:spcPts val="0"/>
              </a:spcAft>
              <a:defRPr/>
            </a:pPr>
            <a:r>
              <a:rPr lang="en-US" dirty="0" smtClean="0"/>
              <a:t>Now we will repeat the SNR and THD measurements for the REF6050.</a:t>
            </a:r>
            <a:r>
              <a:rPr lang="en-US" baseline="0" dirty="0" smtClean="0"/>
              <a:t>  Remember the REF6050 has a wide bandwidth integrated buffer so we expect the system using this device to have good performance up to the full 1Msps sampling rate.  To perform this test first select “Spectral Analysis” under “Pages”.  Next select the sampling rate.  For this test we will use 1Msps, 500ksps, and 100ksps sampling rates.  Let’s start with 1Msps.  Next check the “Mark Harmonics” check box.  This will zoom in on the distortion components in the FFT.  Next configure the PSI.  Set the amplitude to 4.9V, the offset to 2.5V, and the frequency to 2kHz.  Finally, press capture and record the AC performance. Pause and measure SNR and THD at all three sampling rates.</a:t>
            </a:r>
          </a:p>
          <a:p>
            <a:endParaRPr lang="en-US" baseline="0" dirty="0" smtClean="0"/>
          </a:p>
          <a:p>
            <a:endParaRPr lang="en-US" baseline="0" dirty="0" smtClean="0"/>
          </a:p>
          <a:p>
            <a:r>
              <a:rPr lang="en-US" baseline="0" dirty="0" smtClean="0"/>
              <a:t>The table to the right compares the SNR and THD specification to the measured performance at the different sampling rates.  As expected, the measured performance is very close to the specified performance for all the different sampling rates tested.  This is because the wide bandwidth reference in the REF6050 settles quickly allowing for low distortion signal capture.   Next we will look at the DC performance with the REF6050.</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563394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make a few minor changes to the hardware.  First disconnect the SMA cable from the PSI.  Next change</a:t>
            </a:r>
            <a:r>
              <a:rPr lang="en-US" baseline="0" dirty="0" smtClean="0"/>
              <a:t> the jumper to DC_IN and make sure that the voltage jumper is set to 4.9V.  So for this experiment, the AC signal is disconnected and we connect the on-board 4.9V DC source.  Pause and change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919053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will check the reference</a:t>
            </a:r>
            <a:r>
              <a:rPr lang="en-US" baseline="0" dirty="0" smtClean="0"/>
              <a:t> settling for the REF6050 by applying a DC 4.9V input and measuring the conversions.  When we performed the same experiment using the REF5050 the performance was degraded at higher sampling rates.  For this experiment first select “Reference Settling” under “Pages”.  Next, select the sampling rate.  Here we will run the experiment for 1Msps, 500ksps, and 100ksps.  Let’s start with 1Msps.  Next enter the number of data sets that we will average to 20.  Next set the “</a:t>
            </a:r>
            <a:r>
              <a:rPr lang="en-US" baseline="0" dirty="0" err="1" smtClean="0"/>
              <a:t>Interset</a:t>
            </a:r>
            <a:r>
              <a:rPr lang="en-US" baseline="0" dirty="0" smtClean="0"/>
              <a:t>” delay to 100ms.  This is the delay between each set of points being measured.  Finally, press “Start test” and measure the reference droop.  The figure shown shows the results for 1Msps.  Repeat the experiment for 500ksps, and 100ksps.  Pause and measure droop at all three sampling rates.</a:t>
            </a:r>
          </a:p>
          <a:p>
            <a:endParaRPr lang="en-US" baseline="0" dirty="0" smtClean="0"/>
          </a:p>
          <a:p>
            <a:pPr defTabSz="2155789" eaLnBrk="1" fontAlgn="auto" hangingPunct="1">
              <a:spcBef>
                <a:spcPts val="0"/>
              </a:spcBef>
              <a:spcAft>
                <a:spcPts val="0"/>
              </a:spcAft>
              <a:defRPr/>
            </a:pPr>
            <a:r>
              <a:rPr lang="en-US" baseline="0" dirty="0" smtClean="0"/>
              <a:t>The table to the right shows the settling performance for the REF5050 system.  Ideally the droop should be less than 1 LSB.  As expected, the measured performance is very close to this target droop error.  This is because the wide bandwidth reference in the REF6050 responds quickly to the transient current requirements and holds the reference voltage constant.   Now let’s compare all the measured results.</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422816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first use channel 1 on the precision labs hardware.  First, set the jumpers as shown here. </a:t>
            </a:r>
            <a:r>
              <a:rPr lang="en-US" baseline="0" dirty="0" smtClean="0"/>
              <a:t>Connect the PSI to the PLABS board using the SMA cable, and connect the PHI to the PLABS channel 1 connector.  Next, connect the USB cables to the computer. Finally, install OPA320_Goodfilter1 in the socket.  </a:t>
            </a:r>
            <a:r>
              <a:rPr lang="en-US" dirty="0" smtClean="0"/>
              <a:t>B</a:t>
            </a:r>
            <a:r>
              <a:rPr lang="en-US" baseline="0" dirty="0" smtClean="0"/>
              <a:t>e careful to install this amplifier right side up with the label at the bottom of the coupon card. Pause and connect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919053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let’s start the software by selecting the “</a:t>
            </a:r>
            <a:r>
              <a:rPr lang="en-US" baseline="0" dirty="0" err="1" smtClean="0"/>
              <a:t>Plabs</a:t>
            </a:r>
            <a:r>
              <a:rPr lang="en-US" baseline="0" dirty="0" smtClean="0"/>
              <a:t>-SAR-EVM” icon from the “Start &gt; All Programs” menu. Once the software is running you should notice the green “HW connected” message at the bottom of the software. Also if the PSI controls are colored teal the hardware communications is working.  Pause and get the EVM software started.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167296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measure the AC</a:t>
            </a:r>
            <a:r>
              <a:rPr lang="en-US" baseline="0" dirty="0" smtClean="0"/>
              <a:t> performance for the system using the low bandwidth REF5050.  First, select “spectral analysis” on the “pages” menu.  Next, make sure the sampling rate is 1Msps.  Next check the “mark Harmonics” option.  This will zoom in on the distortion components once we capture the waveform.  Now enter the amplitude, offset, and frequency into the PSI Controls.  In this case the amplitude is near full scale at 4.9V, the offset is half full scale at 2.5V, and the frequency is 2kHz.  Press the power button to enable the PSI output.   Note that it is colored teal when the output is enabled and red when it off.  Next press capture and record the AC performance.  When using REF5050 at 1Msps you see that THD is significantly degraded compared to the data sheet specifications.  In this example the THD is -91.4dB whereas the data sheet specification is -108dB.  Also, you can see in the FFT that the harmonics are quite large.  Pause and measure the AC performance.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460986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make a few minor changes to the hardware.  First disconnect the SMA cable from the PSI.  Next change</a:t>
            </a:r>
            <a:r>
              <a:rPr lang="en-US" baseline="0" dirty="0" smtClean="0"/>
              <a:t> the jumper to DC_IN and make sure that the voltage jumper is set to 4.9V.  So for this experiment, the AC signal is disconnected and we connect the on-board 4.9V DC source.   Pause and change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91905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Now we can measure reference settling for the REF5050 at 1Msps.  First set the sampling rate to 1Msps.  Next, set the number of averages to 20.  This will take 20 measurements and average them to minimize the noise.  Third set the “minimum </a:t>
            </a:r>
            <a:r>
              <a:rPr lang="en-US" baseline="0" dirty="0" err="1" smtClean="0"/>
              <a:t>interset</a:t>
            </a:r>
            <a:r>
              <a:rPr lang="en-US" baseline="0" dirty="0" smtClean="0"/>
              <a:t> delay” to 100ms.  This is just the idle time between each set of 10,000 samples.  Fourth, press “start test”.  This will take a little time as we are averaging 20 readings.  Once this is complete you will see the “reference droop” in LSB.  This is the magnitude of the transient error on the reference.  In this case the error is 10.9 LSB.  You can see most of this happens in the first 500 samples.  Pause and measure reference settling.</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040004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switch to another channel.  To do this we need to disconnect</a:t>
            </a:r>
            <a:r>
              <a:rPr lang="en-US" baseline="0" dirty="0" smtClean="0"/>
              <a:t> power to both the PSI and PHI by disconnecting the USB cable.  Also, close the software should be closed by clicking the “x” in the corner.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216387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will switch to channel 2 on the precision labs hardware.  First, set the jumpers as shown here. Note that we are</a:t>
            </a:r>
            <a:r>
              <a:rPr lang="en-US" baseline="0" dirty="0" smtClean="0"/>
              <a:t> changing back to an AC input with the jumper settings.  Connect the PSI to the PLABS board using the SMA cable, and connect the PHI to the PLABS channel 2 connector.  </a:t>
            </a:r>
            <a:r>
              <a:rPr lang="en-US" baseline="0" smtClean="0"/>
              <a:t>Next, </a:t>
            </a:r>
            <a:r>
              <a:rPr lang="en-US" baseline="0" dirty="0" smtClean="0"/>
              <a:t>connect the USB cables to the computer. Finally, install OPA320_Goodfilter1 in the socket.  </a:t>
            </a:r>
            <a:r>
              <a:rPr lang="en-US" dirty="0" smtClean="0"/>
              <a:t>B</a:t>
            </a:r>
            <a:r>
              <a:rPr lang="en-US" baseline="0" dirty="0" smtClean="0"/>
              <a:t>e careful to install this amplifier right side up with the label at the bottom of the coupon card. Pause and connect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919053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can</a:t>
            </a:r>
            <a:r>
              <a:rPr lang="en-US" baseline="0" dirty="0" smtClean="0"/>
              <a:t> re-start the software by selecting the “</a:t>
            </a:r>
            <a:r>
              <a:rPr lang="en-US" baseline="0" dirty="0" err="1" smtClean="0"/>
              <a:t>Plabs</a:t>
            </a:r>
            <a:r>
              <a:rPr lang="en-US" baseline="0" dirty="0" smtClean="0"/>
              <a:t>-SAR-EVM” icon from the “Start &gt; All Programs” menu. Once the software is running you should notice the green “HW connected” message at the bottom of the software. Also if the PSI controls are colored teal the hardware communications is working.  Pause and get the EVM software started.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167296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2"/>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9"/>
            <a:ext cx="8458200" cy="1114425"/>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6966064" y="4820883"/>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0321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ED430B41-3034-4777-B6DE-71856D9856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8056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8"/>
            <a:ext cx="3008313" cy="871538"/>
          </a:xfrm>
        </p:spPr>
        <p:txBody>
          <a:bodyPr anchor="b"/>
          <a:lstStyle>
            <a:lvl1pPr algn="l">
              <a:defRPr sz="27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04789"/>
            <a:ext cx="5111750" cy="4389835"/>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700"/>
            </a:lvl6pPr>
            <a:lvl7pPr>
              <a:defRPr sz="1700"/>
            </a:lvl7pPr>
            <a:lvl8pPr>
              <a:defRPr sz="1700"/>
            </a:lvl8pPr>
            <a:lvl9pPr>
              <a:defRPr sz="1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1" y="1076325"/>
            <a:ext cx="3008313" cy="3518298"/>
          </a:xfrm>
        </p:spPr>
        <p:txBody>
          <a:bodyPr/>
          <a:lstStyle>
            <a:lvl1pPr marL="0" indent="0">
              <a:buNone/>
              <a:defRPr sz="1700"/>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D9B97EEC-B5BC-42C5-B73F-31CC660D4D8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81491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3"/>
          </a:xfrm>
        </p:spPr>
        <p:txBody>
          <a:bodyPr anchor="b"/>
          <a:lstStyle>
            <a:lvl1pPr algn="l">
              <a:defRPr sz="23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459582"/>
            <a:ext cx="5486400" cy="3086100"/>
          </a:xfrm>
        </p:spPr>
        <p:txBody>
          <a:bodyPr/>
          <a:lstStyle>
            <a:lvl1pPr marL="0" indent="0">
              <a:buNone/>
              <a:defRPr sz="2700"/>
            </a:lvl1pPr>
            <a:lvl2pPr marL="380895" indent="0">
              <a:buNone/>
              <a:defRPr sz="2300"/>
            </a:lvl2pPr>
            <a:lvl3pPr marL="761790" indent="0">
              <a:buNone/>
              <a:defRPr sz="2000"/>
            </a:lvl3pPr>
            <a:lvl4pPr marL="1142683" indent="0">
              <a:buNone/>
              <a:defRPr sz="1700"/>
            </a:lvl4pPr>
            <a:lvl5pPr marL="1523573" indent="0">
              <a:buNone/>
              <a:defRPr sz="1700"/>
            </a:lvl5pPr>
            <a:lvl6pPr marL="1904467" indent="0">
              <a:buNone/>
              <a:defRPr sz="1700"/>
            </a:lvl6pPr>
            <a:lvl7pPr marL="2285362" indent="0">
              <a:buNone/>
              <a:defRPr sz="1700"/>
            </a:lvl7pPr>
            <a:lvl8pPr marL="2666253" indent="0">
              <a:buNone/>
              <a:defRPr sz="1700"/>
            </a:lvl8pPr>
            <a:lvl9pPr marL="3047146" indent="0">
              <a:buNone/>
              <a:defRPr sz="1700"/>
            </a:lvl9pPr>
          </a:lstStyle>
          <a:p>
            <a:pPr lvl="0"/>
            <a:endParaRPr lang="en-US" noProof="0" smtClean="0"/>
          </a:p>
        </p:txBody>
      </p:sp>
      <p:sp>
        <p:nvSpPr>
          <p:cNvPr id="4" name="Text Placeholder 3"/>
          <p:cNvSpPr>
            <a:spLocks noGrp="1"/>
          </p:cNvSpPr>
          <p:nvPr>
            <p:ph type="body" sz="half" idx="2"/>
          </p:nvPr>
        </p:nvSpPr>
        <p:spPr>
          <a:xfrm>
            <a:off x="1792288" y="4025504"/>
            <a:ext cx="5486400" cy="603647"/>
          </a:xfrm>
          <a:noFill/>
          <a:ln w="9525" algn="ctr">
            <a:noFill/>
            <a:miter lim="800000"/>
            <a:headEnd/>
            <a:tailEnd/>
          </a:ln>
        </p:spPr>
        <p:txBody>
          <a:bodyPr vert="horz" wrap="square" lIns="76179" tIns="38088" rIns="76179" bIns="38088" numCol="1" anchor="t" anchorCtr="0" compatLnSpc="1">
            <a:prstTxWarp prst="textNoShape">
              <a:avLst/>
            </a:prstTxWarp>
          </a:bodyPr>
          <a:lstStyle>
            <a:lvl1pPr marL="0" indent="0" algn="l" rtl="0" eaLnBrk="0" fontAlgn="base" hangingPunct="0">
              <a:spcAft>
                <a:spcPct val="0"/>
              </a:spcAft>
              <a:buNone/>
              <a:defRPr lang="en-US" sz="1700" smtClean="0">
                <a:solidFill>
                  <a:schemeClr val="tx1"/>
                </a:solidFill>
                <a:latin typeface="+mn-lt"/>
                <a:ea typeface="+mn-ea"/>
                <a:cs typeface="+mn-cs"/>
              </a:defRPr>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smtClean="0"/>
              <a:t>Click to edit Master text styles</a:t>
            </a:r>
          </a:p>
        </p:txBody>
      </p:sp>
      <p:sp>
        <p:nvSpPr>
          <p:cNvPr id="5"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8E55F34B-1C25-4090-A4A7-9CEE84F430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16970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34FE2BCE-81FD-49AD-8F3F-8C803C0A891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7583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4" y="107157"/>
            <a:ext cx="2141537" cy="4301728"/>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231775" y="107157"/>
            <a:ext cx="6275388" cy="4301728"/>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9AB3E699-3BC5-4E82-A48B-54CC42B0E66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31142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9AB3E699-3BC5-4E82-A48B-54CC42B0E66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387680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333379" y="786356"/>
            <a:ext cx="8467725" cy="3709449"/>
          </a:xfrm>
        </p:spPr>
        <p:txBody>
          <a:bodyPr/>
          <a:lstStyle>
            <a:lvl1pPr>
              <a:spcBef>
                <a:spcPts val="667"/>
              </a:spcBef>
              <a:defRPr/>
            </a:lvl1pPr>
            <a:lvl3pPr>
              <a:defRPr sz="15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9AB3E699-3BC5-4E82-A48B-54CC42B0E66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5707702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333379" y="786356"/>
            <a:ext cx="8467725" cy="3709449"/>
          </a:xfrm>
        </p:spPr>
        <p:txBody>
          <a:bodyPr/>
          <a:lstStyle>
            <a:lvl1pPr>
              <a:spcBef>
                <a:spcPts val="667"/>
              </a:spcBef>
              <a:defRPr/>
            </a:lvl1pPr>
            <a:lvl3pPr>
              <a:defRPr sz="15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9AB3E699-3BC5-4E82-A48B-54CC42B0E66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939146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sp>
        <p:nvSpPr>
          <p:cNvPr id="3074" name="Rectangle 2"/>
          <p:cNvSpPr>
            <a:spLocks noGrp="1" noChangeArrowheads="1"/>
          </p:cNvSpPr>
          <p:nvPr>
            <p:ph type="ctrTitle"/>
          </p:nvPr>
        </p:nvSpPr>
        <p:spPr>
          <a:xfrm>
            <a:off x="342900" y="1457325"/>
            <a:ext cx="8458200" cy="1102519"/>
          </a:xfrm>
        </p:spPr>
        <p:txBody>
          <a:bodyPr/>
          <a:lstStyle>
            <a:lvl1pPr>
              <a:defRPr sz="40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4"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1" name="Rectangle 10"/>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2" name="Rectangle 11"/>
          <p:cNvSpPr/>
          <p:nvPr userDrawn="1"/>
        </p:nvSpPr>
        <p:spPr>
          <a:xfrm>
            <a:off x="0" y="4706938"/>
            <a:ext cx="8826500" cy="388620"/>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spcBef>
                <a:spcPts val="0"/>
              </a:spcBef>
              <a:spcAft>
                <a:spcPts val="0"/>
              </a:spcAft>
            </a:pPr>
            <a:endParaRPr lang="en-US">
              <a:solidFill>
                <a:srgbClr val="FFFFFF"/>
              </a:solidFill>
            </a:endParaRPr>
          </a:p>
        </p:txBody>
      </p:sp>
      <p:pic>
        <p:nvPicPr>
          <p:cNvPr id="15" name="Picture 27" descr="ti_logo_powerpoint_1_line.png"/>
          <p:cNvPicPr>
            <a:picLocks noChangeAspect="1"/>
          </p:cNvPicPr>
          <p:nvPr userDrawn="1"/>
        </p:nvPicPr>
        <p:blipFill>
          <a:blip r:embed="rId3" cstate="print"/>
          <a:srcRect/>
          <a:stretch>
            <a:fillRect/>
          </a:stretch>
        </p:blipFill>
        <p:spPr bwMode="auto">
          <a:xfrm>
            <a:off x="7160948" y="4806157"/>
            <a:ext cx="1562364" cy="193146"/>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6966064" y="4820883"/>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6343670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25"/>
            <a:ext cx="8458200" cy="1102519"/>
          </a:xfrm>
        </p:spPr>
        <p:txBody>
          <a:bodyPr/>
          <a:lstStyle>
            <a:lvl1pPr>
              <a:defRPr sz="40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4"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7" name="Rectangle 16"/>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8" name="Rectangle 17"/>
          <p:cNvSpPr/>
          <p:nvPr userDrawn="1"/>
        </p:nvSpPr>
        <p:spPr>
          <a:xfrm>
            <a:off x="0" y="4706938"/>
            <a:ext cx="8826500" cy="388620"/>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spcBef>
                <a:spcPts val="0"/>
              </a:spcBef>
              <a:spcAft>
                <a:spcPts val="0"/>
              </a:spcAft>
            </a:pPr>
            <a:endParaRPr lang="en-US">
              <a:solidFill>
                <a:srgbClr val="FFFFFF"/>
              </a:solidFill>
            </a:endParaRPr>
          </a:p>
        </p:txBody>
      </p:sp>
      <p:pic>
        <p:nvPicPr>
          <p:cNvPr id="14" name="Picture 27" descr="ti_logo_powerpoint_1_line.png"/>
          <p:cNvPicPr>
            <a:picLocks noChangeAspect="1"/>
          </p:cNvPicPr>
          <p:nvPr userDrawn="1"/>
        </p:nvPicPr>
        <p:blipFill>
          <a:blip r:embed="rId3" cstate="print"/>
          <a:srcRect/>
          <a:stretch>
            <a:fillRect/>
          </a:stretch>
        </p:blipFill>
        <p:spPr bwMode="auto">
          <a:xfrm>
            <a:off x="7160948" y="4806157"/>
            <a:ext cx="1562364" cy="193146"/>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6966064" y="4820883"/>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1871284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sp>
        <p:nvSpPr>
          <p:cNvPr id="3074" name="Rectangle 2"/>
          <p:cNvSpPr>
            <a:spLocks noGrp="1" noChangeArrowheads="1"/>
          </p:cNvSpPr>
          <p:nvPr>
            <p:ph type="ctrTitle"/>
          </p:nvPr>
        </p:nvSpPr>
        <p:spPr>
          <a:xfrm>
            <a:off x="342900" y="1457325"/>
            <a:ext cx="8458200" cy="1102519"/>
          </a:xfrm>
        </p:spPr>
        <p:txBody>
          <a:bodyPr/>
          <a:lstStyle>
            <a:lvl1pPr>
              <a:defRPr sz="40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4"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2" name="Rectangle 11"/>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4" name="Rectangle 13"/>
          <p:cNvSpPr/>
          <p:nvPr userDrawn="1"/>
        </p:nvSpPr>
        <p:spPr>
          <a:xfrm>
            <a:off x="0" y="4706938"/>
            <a:ext cx="8826500" cy="388620"/>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spcBef>
                <a:spcPts val="0"/>
              </a:spcBef>
              <a:spcAft>
                <a:spcPts val="0"/>
              </a:spcAft>
            </a:pPr>
            <a:endParaRPr lang="en-US">
              <a:solidFill>
                <a:srgbClr val="FFFFFF"/>
              </a:solidFill>
            </a:endParaRPr>
          </a:p>
        </p:txBody>
      </p:sp>
      <p:pic>
        <p:nvPicPr>
          <p:cNvPr id="11" name="Picture 27" descr="ti_logo_powerpoint_1_line.png"/>
          <p:cNvPicPr>
            <a:picLocks noChangeAspect="1"/>
          </p:cNvPicPr>
          <p:nvPr userDrawn="1"/>
        </p:nvPicPr>
        <p:blipFill>
          <a:blip r:embed="rId3" cstate="print"/>
          <a:srcRect/>
          <a:stretch>
            <a:fillRect/>
          </a:stretch>
        </p:blipFill>
        <p:spPr bwMode="auto">
          <a:xfrm>
            <a:off x="7160948" y="4806157"/>
            <a:ext cx="1562364" cy="193146"/>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6966064" y="4820883"/>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2527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9" y="786357"/>
            <a:ext cx="8467725" cy="3709449"/>
          </a:xfrm>
        </p:spPr>
        <p:txBody>
          <a:bodyPr/>
          <a:lstStyle>
            <a:lvl1pPr>
              <a:spcBef>
                <a:spcPts val="667"/>
              </a:spcBef>
              <a:defRPr/>
            </a:lvl1pPr>
            <a:lvl3pPr>
              <a:defRPr sz="15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13440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8"/>
            <a:ext cx="7772400" cy="1021557"/>
          </a:xfrm>
        </p:spPr>
        <p:txBody>
          <a:bodyPr anchor="t"/>
          <a:lstStyle>
            <a:lvl1pPr algn="l">
              <a:defRPr sz="3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895" indent="0">
              <a:buNone/>
              <a:defRPr sz="1500"/>
            </a:lvl2pPr>
            <a:lvl3pPr marL="761790" indent="0">
              <a:buNone/>
              <a:defRPr sz="1300"/>
            </a:lvl3pPr>
            <a:lvl4pPr marL="1142683" indent="0">
              <a:buNone/>
              <a:defRPr sz="1200"/>
            </a:lvl4pPr>
            <a:lvl5pPr marL="1523573" indent="0">
              <a:buNone/>
              <a:defRPr sz="1200"/>
            </a:lvl5pPr>
            <a:lvl6pPr marL="1904467" indent="0">
              <a:buNone/>
              <a:defRPr sz="1200"/>
            </a:lvl6pPr>
            <a:lvl7pPr marL="2285362" indent="0">
              <a:buNone/>
              <a:defRPr sz="1200"/>
            </a:lvl7pPr>
            <a:lvl8pPr marL="2666253" indent="0">
              <a:buNone/>
              <a:defRPr sz="1200"/>
            </a:lvl8pPr>
            <a:lvl9pPr marL="3047146" indent="0">
              <a:buNone/>
              <a:defRPr sz="12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204C35C9-3222-4444-B33E-8AB075BE83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4770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33376" y="889398"/>
            <a:ext cx="4157663"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B53548F6-AAA9-4A8D-A869-511B3DFE32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44835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645029" y="1631157"/>
            <a:ext cx="4041775"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204C35C9-3222-4444-B33E-8AB075BE83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97962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6966064" y="4820883"/>
            <a:ext cx="2133600" cy="154782"/>
          </a:xfrm>
          <a:prstGeom prst="rect">
            <a:avLst/>
          </a:prstGeom>
          <a:ln/>
        </p:spPr>
        <p:txBody>
          <a:bodyPr/>
          <a:lstStyle>
            <a:lvl1pPr>
              <a:defRPr/>
            </a:lvl1pPr>
          </a:lstStyle>
          <a:p>
            <a:pPr>
              <a:defRPr/>
            </a:pPr>
            <a:fld id="{D4C52F08-588C-488E-A5AB-DF69250DE86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2407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4"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9" name="Rectangle 18"/>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fontAlgn="auto">
              <a:spcBef>
                <a:spcPts val="0"/>
              </a:spcBef>
              <a:spcAft>
                <a:spcPts val="0"/>
              </a:spcAft>
            </a:pPr>
            <a:endParaRPr lang="en-US">
              <a:solidFill>
                <a:srgbClr val="FFFFFF"/>
              </a:solidFill>
            </a:endParaRPr>
          </a:p>
        </p:txBody>
      </p:sp>
      <p:sp>
        <p:nvSpPr>
          <p:cNvPr id="1026" name="Rectangle 2"/>
          <p:cNvSpPr>
            <a:spLocks noGrp="1" noChangeArrowheads="1"/>
          </p:cNvSpPr>
          <p:nvPr>
            <p:ph type="title"/>
          </p:nvPr>
        </p:nvSpPr>
        <p:spPr bwMode="auto">
          <a:xfrm>
            <a:off x="231775" y="107163"/>
            <a:ext cx="8458200" cy="610791"/>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33379" y="794150"/>
            <a:ext cx="8467725" cy="370165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4706938"/>
            <a:ext cx="8826500" cy="388620"/>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fontAlgn="auto">
              <a:spcBef>
                <a:spcPts val="0"/>
              </a:spcBef>
              <a:spcAft>
                <a:spcPts val="0"/>
              </a:spcAft>
            </a:pPr>
            <a:endParaRPr lang="en-US">
              <a:solidFill>
                <a:srgbClr val="FFFFFF"/>
              </a:solidFill>
            </a:endParaRPr>
          </a:p>
        </p:txBody>
      </p:sp>
      <p:sp>
        <p:nvSpPr>
          <p:cNvPr id="9" name="Rectangle 6"/>
          <p:cNvSpPr>
            <a:spLocks noGrp="1" noChangeArrowheads="1"/>
          </p:cNvSpPr>
          <p:nvPr>
            <p:ph type="sldNum" sz="quarter" idx="4"/>
          </p:nvPr>
        </p:nvSpPr>
        <p:spPr bwMode="auto">
          <a:xfrm>
            <a:off x="6966064" y="4820883"/>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fontAlgn="auto">
              <a:spcBef>
                <a:spcPts val="0"/>
              </a:spcBef>
              <a:spcAft>
                <a:spcPts val="0"/>
              </a:spcAft>
              <a:defRPr/>
            </a:pPr>
            <a:fld id="{B6C70261-DCF8-4A97-9502-E8EEF2364CDE}" type="slidenum">
              <a:rPr lang="en-US">
                <a:solidFill>
                  <a:srgbClr val="000000"/>
                </a:solidFill>
                <a:latin typeface="Arial"/>
              </a:rPr>
              <a:pPr fontAlgn="auto">
                <a:spcBef>
                  <a:spcPts val="0"/>
                </a:spcBef>
                <a:spcAft>
                  <a:spcPts val="0"/>
                </a:spcAft>
                <a:defRPr/>
              </a:pPr>
              <a:t>‹#›</a:t>
            </a:fld>
            <a:endParaRPr lang="en-US">
              <a:solidFill>
                <a:srgbClr val="000000"/>
              </a:solidFill>
              <a:latin typeface="Arial"/>
            </a:endParaRPr>
          </a:p>
        </p:txBody>
      </p:sp>
      <p:pic>
        <p:nvPicPr>
          <p:cNvPr id="10" name="Picture 27" descr="ti_logo_powerpoint_1_line.png"/>
          <p:cNvPicPr>
            <a:picLocks noChangeAspect="1"/>
          </p:cNvPicPr>
          <p:nvPr userDrawn="1"/>
        </p:nvPicPr>
        <p:blipFill>
          <a:blip r:embed="rId19" cstate="print"/>
          <a:srcRect/>
          <a:stretch>
            <a:fillRect/>
          </a:stretch>
        </p:blipFill>
        <p:spPr bwMode="auto">
          <a:xfrm>
            <a:off x="7160948" y="4806157"/>
            <a:ext cx="1562364" cy="193146"/>
          </a:xfrm>
          <a:prstGeom prst="rect">
            <a:avLst/>
          </a:prstGeom>
          <a:noFill/>
          <a:ln w="9525">
            <a:noFill/>
            <a:miter lim="800000"/>
            <a:headEnd/>
            <a:tailEnd/>
          </a:ln>
        </p:spPr>
      </p:pic>
    </p:spTree>
    <p:extLst>
      <p:ext uri="{BB962C8B-B14F-4D97-AF65-F5344CB8AC3E}">
        <p14:creationId xmlns:p14="http://schemas.microsoft.com/office/powerpoint/2010/main" val="2645184971"/>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p:titleStyle>
    <p:body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600">
          <a:solidFill>
            <a:schemeClr val="tx1"/>
          </a:solidFill>
          <a:latin typeface="+mn-lt"/>
        </a:defRPr>
      </a:lvl3pPr>
      <a:lvl4pPr marL="1001168" indent="-194416" algn="l" rtl="0" eaLnBrk="0" fontAlgn="base" hangingPunct="0">
        <a:spcBef>
          <a:spcPct val="5000"/>
        </a:spcBef>
        <a:spcAft>
          <a:spcPct val="0"/>
        </a:spcAft>
        <a:buChar char="–"/>
        <a:defRPr sz="1600">
          <a:solidFill>
            <a:schemeClr val="tx1"/>
          </a:solidFill>
          <a:latin typeface="+mn-lt"/>
        </a:defRPr>
      </a:lvl4pPr>
      <a:lvl5pPr marL="1240546" indent="-144163" algn="l" rtl="0" eaLnBrk="0" fontAlgn="base" hangingPunct="0">
        <a:spcBef>
          <a:spcPct val="0"/>
        </a:spcBef>
        <a:spcAft>
          <a:spcPct val="0"/>
        </a:spcAft>
        <a:buChar char="»"/>
        <a:defRPr sz="16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p:bodyStyle>
    <p:otherStyle>
      <a:defPPr>
        <a:defRPr lang="en-US"/>
      </a:defPPr>
      <a:lvl1pPr marL="0" algn="l" defTabSz="761790" rtl="0" eaLnBrk="1" latinLnBrk="0" hangingPunct="1">
        <a:defRPr sz="1500" kern="1200">
          <a:solidFill>
            <a:schemeClr val="tx1"/>
          </a:solidFill>
          <a:latin typeface="+mn-lt"/>
          <a:ea typeface="+mn-ea"/>
          <a:cs typeface="+mn-cs"/>
        </a:defRPr>
      </a:lvl1pPr>
      <a:lvl2pPr marL="380895" algn="l" defTabSz="761790" rtl="0" eaLnBrk="1" latinLnBrk="0" hangingPunct="1">
        <a:defRPr sz="1500" kern="1200">
          <a:solidFill>
            <a:schemeClr val="tx1"/>
          </a:solidFill>
          <a:latin typeface="+mn-lt"/>
          <a:ea typeface="+mn-ea"/>
          <a:cs typeface="+mn-cs"/>
        </a:defRPr>
      </a:lvl2pPr>
      <a:lvl3pPr marL="761790" algn="l" defTabSz="761790" rtl="0" eaLnBrk="1" latinLnBrk="0" hangingPunct="1">
        <a:defRPr sz="1500" kern="1200">
          <a:solidFill>
            <a:schemeClr val="tx1"/>
          </a:solidFill>
          <a:latin typeface="+mn-lt"/>
          <a:ea typeface="+mn-ea"/>
          <a:cs typeface="+mn-cs"/>
        </a:defRPr>
      </a:lvl3pPr>
      <a:lvl4pPr marL="1142683" algn="l" defTabSz="761790" rtl="0" eaLnBrk="1" latinLnBrk="0" hangingPunct="1">
        <a:defRPr sz="1500" kern="1200">
          <a:solidFill>
            <a:schemeClr val="tx1"/>
          </a:solidFill>
          <a:latin typeface="+mn-lt"/>
          <a:ea typeface="+mn-ea"/>
          <a:cs typeface="+mn-cs"/>
        </a:defRPr>
      </a:lvl4pPr>
      <a:lvl5pPr marL="1523573" algn="l" defTabSz="761790" rtl="0" eaLnBrk="1" latinLnBrk="0" hangingPunct="1">
        <a:defRPr sz="1500" kern="1200">
          <a:solidFill>
            <a:schemeClr val="tx1"/>
          </a:solidFill>
          <a:latin typeface="+mn-lt"/>
          <a:ea typeface="+mn-ea"/>
          <a:cs typeface="+mn-cs"/>
        </a:defRPr>
      </a:lvl5pPr>
      <a:lvl6pPr marL="1904467" algn="l" defTabSz="761790" rtl="0" eaLnBrk="1" latinLnBrk="0" hangingPunct="1">
        <a:defRPr sz="1500" kern="1200">
          <a:solidFill>
            <a:schemeClr val="tx1"/>
          </a:solidFill>
          <a:latin typeface="+mn-lt"/>
          <a:ea typeface="+mn-ea"/>
          <a:cs typeface="+mn-cs"/>
        </a:defRPr>
      </a:lvl6pPr>
      <a:lvl7pPr marL="2285362" algn="l" defTabSz="761790" rtl="0" eaLnBrk="1" latinLnBrk="0" hangingPunct="1">
        <a:defRPr sz="1500" kern="1200">
          <a:solidFill>
            <a:schemeClr val="tx1"/>
          </a:solidFill>
          <a:latin typeface="+mn-lt"/>
          <a:ea typeface="+mn-ea"/>
          <a:cs typeface="+mn-cs"/>
        </a:defRPr>
      </a:lvl7pPr>
      <a:lvl8pPr marL="2666253" algn="l" defTabSz="761790" rtl="0" eaLnBrk="1" latinLnBrk="0" hangingPunct="1">
        <a:defRPr sz="1500" kern="1200">
          <a:solidFill>
            <a:schemeClr val="tx1"/>
          </a:solidFill>
          <a:latin typeface="+mn-lt"/>
          <a:ea typeface="+mn-ea"/>
          <a:cs typeface="+mn-cs"/>
        </a:defRPr>
      </a:lvl8pPr>
      <a:lvl9pPr marL="3047146" algn="l" defTabSz="76179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image" Target="../media/image16.emf"/><Relationship Id="rId5" Type="http://schemas.openxmlformats.org/officeDocument/2006/relationships/package" Target="../embeddings/Microsoft_Visio_Drawing5.vsdx"/><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vsd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package" Target="../embeddings/Microsoft_Visio_Drawing2.vsd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12.emf"/><Relationship Id="rId5" Type="http://schemas.openxmlformats.org/officeDocument/2006/relationships/package" Target="../embeddings/Microsoft_Visio_Drawing3.vsdx"/><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13.emf"/><Relationship Id="rId5" Type="http://schemas.openxmlformats.org/officeDocument/2006/relationships/package" Target="../embeddings/Microsoft_Visio_Drawing4.vsdx"/><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Expected results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1</a:t>
            </a:fld>
            <a:endParaRPr lang="en-US">
              <a:solidFill>
                <a:srgbClr val="00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68834237"/>
              </p:ext>
            </p:extLst>
          </p:nvPr>
        </p:nvGraphicFramePr>
        <p:xfrm>
          <a:off x="190501" y="942975"/>
          <a:ext cx="8810625" cy="3288030"/>
        </p:xfrm>
        <a:graphic>
          <a:graphicData uri="http://schemas.openxmlformats.org/drawingml/2006/table">
            <a:tbl>
              <a:tblPr firstRow="1" bandRow="1">
                <a:tableStyleId>{5C22544A-7EE6-4342-B048-85BDC9FD1C3A}</a:tableStyleId>
              </a:tblPr>
              <a:tblGrid>
                <a:gridCol w="387280"/>
                <a:gridCol w="1791171"/>
                <a:gridCol w="1194947"/>
                <a:gridCol w="579477"/>
                <a:gridCol w="714375"/>
                <a:gridCol w="1369466"/>
                <a:gridCol w="620699"/>
                <a:gridCol w="700909"/>
                <a:gridCol w="1452301"/>
              </a:tblGrid>
              <a:tr h="231775">
                <a:tc gridSpan="2">
                  <a:txBody>
                    <a:bodyPr/>
                    <a:lstStyle/>
                    <a:p>
                      <a:endParaRPr lang="en-US" sz="1400" dirty="0">
                        <a:latin typeface="+mj-lt"/>
                      </a:endParaRPr>
                    </a:p>
                  </a:txBody>
                  <a:tcPr marL="57150" marR="57150" marT="28575" marB="28575"/>
                </a:tc>
                <a:tc hMerge="1">
                  <a:txBody>
                    <a:bodyPr/>
                    <a:lstStyle/>
                    <a:p>
                      <a:endParaRPr lang="en-US" dirty="0"/>
                    </a:p>
                  </a:txBody>
                  <a:tcPr/>
                </a:tc>
                <a:tc>
                  <a:txBody>
                    <a:bodyPr/>
                    <a:lstStyle/>
                    <a:p>
                      <a:endParaRPr lang="en-US" sz="1400" dirty="0">
                        <a:latin typeface="+mj-lt"/>
                      </a:endParaRPr>
                    </a:p>
                  </a:txBody>
                  <a:tcPr marL="57150" marR="57150" marT="28575" marB="28575"/>
                </a:tc>
                <a:tc gridSpan="3">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latin typeface="+mj-lt"/>
                        </a:rPr>
                        <a:t>Measured Results</a:t>
                      </a:r>
                    </a:p>
                  </a:txBody>
                  <a:tcPr marL="57150" marR="57150" marT="28575" marB="28575"/>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gridSpan="3">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latin typeface="+mj-lt"/>
                        </a:rPr>
                        <a:t>Example Measurements</a:t>
                      </a:r>
                    </a:p>
                  </a:txBody>
                  <a:tcPr marL="57150" marR="57150" marT="28575" marB="28575">
                    <a:solidFill>
                      <a:schemeClr val="bg1">
                        <a:lumMod val="50000"/>
                      </a:schemeClr>
                    </a:solidFill>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r>
              <a:tr h="485775">
                <a:tc gridSpan="2">
                  <a:txBody>
                    <a:bodyPr/>
                    <a:lstStyle/>
                    <a:p>
                      <a:r>
                        <a:rPr lang="en-US" sz="1400" dirty="0" smtClean="0">
                          <a:solidFill>
                            <a:schemeClr val="bg1"/>
                          </a:solidFill>
                          <a:latin typeface="+mj-lt"/>
                        </a:rPr>
                        <a:t>Reference</a:t>
                      </a:r>
                      <a:endParaRPr lang="en-US" sz="1400" dirty="0">
                        <a:solidFill>
                          <a:schemeClr val="bg1"/>
                        </a:solidFill>
                        <a:latin typeface="+mj-lt"/>
                      </a:endParaRPr>
                    </a:p>
                  </a:txBody>
                  <a:tcPr marL="57150" marR="57150" marT="28575" marB="28575">
                    <a:lnB w="12700" cap="flat" cmpd="sng" algn="ctr">
                      <a:solidFill>
                        <a:schemeClr val="tx1"/>
                      </a:solidFill>
                      <a:prstDash val="solid"/>
                      <a:round/>
                      <a:headEnd type="none" w="med" len="med"/>
                      <a:tailEnd type="none" w="med" len="med"/>
                    </a:lnB>
                    <a:solidFill>
                      <a:srgbClr val="DE0000"/>
                    </a:solidFill>
                  </a:tcPr>
                </a:tc>
                <a:tc hMerge="1">
                  <a:txBody>
                    <a:bodyPr/>
                    <a:lstStyle/>
                    <a:p>
                      <a:endParaRPr lang="en-US" dirty="0">
                        <a:solidFill>
                          <a:schemeClr val="bg1"/>
                        </a:solidFill>
                      </a:endParaRPr>
                    </a:p>
                  </a:txBody>
                  <a:tcPr>
                    <a:lnB w="12700" cap="flat" cmpd="sng" algn="ctr">
                      <a:solidFill>
                        <a:schemeClr val="tx1"/>
                      </a:solidFill>
                      <a:prstDash val="solid"/>
                      <a:round/>
                      <a:headEnd type="none" w="med" len="med"/>
                      <a:tailEnd type="none" w="med" len="med"/>
                    </a:lnB>
                    <a:solidFill>
                      <a:srgbClr val="DE0000"/>
                    </a:solidFill>
                  </a:tcPr>
                </a:tc>
                <a:tc>
                  <a:txBody>
                    <a:bodyPr/>
                    <a:lstStyle/>
                    <a:p>
                      <a:r>
                        <a:rPr lang="en-US" sz="1400" dirty="0" smtClean="0">
                          <a:solidFill>
                            <a:schemeClr val="bg1"/>
                          </a:solidFill>
                          <a:latin typeface="+mj-lt"/>
                        </a:rPr>
                        <a:t>Sampling Rate</a:t>
                      </a:r>
                      <a:endParaRPr lang="en-US" sz="1400" dirty="0">
                        <a:solidFill>
                          <a:schemeClr val="bg1"/>
                        </a:solidFill>
                        <a:latin typeface="+mj-lt"/>
                      </a:endParaRPr>
                    </a:p>
                  </a:txBody>
                  <a:tcPr marL="57150" marR="57150" marT="28575" marB="28575">
                    <a:lnB w="12700" cap="flat" cmpd="sng" algn="ctr">
                      <a:solidFill>
                        <a:schemeClr val="tx1"/>
                      </a:solidFill>
                      <a:prstDash val="solid"/>
                      <a:round/>
                      <a:headEnd type="none" w="med" len="med"/>
                      <a:tailEnd type="none" w="med" len="med"/>
                    </a:lnB>
                    <a:solidFill>
                      <a:srgbClr val="DE0000"/>
                    </a:solidFill>
                  </a:tcPr>
                </a:tc>
                <a:tc>
                  <a:txBody>
                    <a:bodyPr/>
                    <a:lstStyle/>
                    <a:p>
                      <a:r>
                        <a:rPr lang="en-US" sz="1400" dirty="0" smtClean="0">
                          <a:solidFill>
                            <a:schemeClr val="bg1"/>
                          </a:solidFill>
                          <a:latin typeface="+mj-lt"/>
                        </a:rPr>
                        <a:t>SNR</a:t>
                      </a:r>
                      <a:endParaRPr lang="en-US" sz="1400" baseline="-25000" dirty="0" smtClean="0">
                        <a:solidFill>
                          <a:schemeClr val="bg1"/>
                        </a:solidFill>
                        <a:latin typeface="+mj-lt"/>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(dB)</a:t>
                      </a:r>
                    </a:p>
                  </a:txBody>
                  <a:tcPr marL="57150" marR="57150" marT="28575" marB="28575">
                    <a:lnB w="12700" cap="flat" cmpd="sng" algn="ctr">
                      <a:solidFill>
                        <a:schemeClr val="tx1"/>
                      </a:solidFill>
                      <a:prstDash val="solid"/>
                      <a:round/>
                      <a:headEnd type="none" w="med" len="med"/>
                      <a:tailEnd type="none" w="med" len="med"/>
                    </a:lnB>
                    <a:solidFill>
                      <a:srgbClr val="DE0000"/>
                    </a:solidFill>
                  </a:tcPr>
                </a:tc>
                <a:tc>
                  <a:txBody>
                    <a:bodyPr/>
                    <a:lstStyle/>
                    <a:p>
                      <a:r>
                        <a:rPr lang="en-US" sz="1400" dirty="0" smtClean="0">
                          <a:solidFill>
                            <a:schemeClr val="bg1"/>
                          </a:solidFill>
                          <a:latin typeface="+mj-lt"/>
                        </a:rPr>
                        <a:t>THD</a:t>
                      </a:r>
                      <a:endParaRPr lang="en-US" sz="1400" baseline="-25000" dirty="0" smtClean="0">
                        <a:solidFill>
                          <a:schemeClr val="bg1"/>
                        </a:solidFill>
                        <a:latin typeface="+mj-lt"/>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(dB)</a:t>
                      </a:r>
                    </a:p>
                  </a:txBody>
                  <a:tcPr marL="57150" marR="57150" marT="28575" marB="28575">
                    <a:lnB w="12700" cap="flat" cmpd="sng" algn="ctr">
                      <a:solidFill>
                        <a:schemeClr val="tx1"/>
                      </a:solidFill>
                      <a:prstDash val="solid"/>
                      <a:round/>
                      <a:headEnd type="none" w="med" len="med"/>
                      <a:tailEnd type="none" w="med" len="med"/>
                    </a:lnB>
                    <a:solidFill>
                      <a:srgbClr val="DE0000"/>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Reference settling</a:t>
                      </a: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Vin = 4.9V DC</a:t>
                      </a:r>
                    </a:p>
                  </a:txBody>
                  <a:tcPr marL="57150" marR="57150" marT="28575" marB="28575">
                    <a:lnB w="12700" cap="flat" cmpd="sng" algn="ctr">
                      <a:solidFill>
                        <a:schemeClr val="tx1"/>
                      </a:solidFill>
                      <a:prstDash val="solid"/>
                      <a:round/>
                      <a:headEnd type="none" w="med" len="med"/>
                      <a:tailEnd type="none" w="med" len="med"/>
                    </a:lnB>
                    <a:solidFill>
                      <a:srgbClr val="DE0000"/>
                    </a:solidFill>
                  </a:tcPr>
                </a:tc>
                <a:tc>
                  <a:txBody>
                    <a:bodyPr/>
                    <a:lstStyle/>
                    <a:p>
                      <a:r>
                        <a:rPr lang="en-US" sz="1400" dirty="0" smtClean="0">
                          <a:solidFill>
                            <a:schemeClr val="bg1"/>
                          </a:solidFill>
                          <a:latin typeface="+mj-lt"/>
                        </a:rPr>
                        <a:t>SNR</a:t>
                      </a:r>
                      <a:endParaRPr lang="en-US" sz="1400" baseline="-25000" dirty="0" smtClean="0">
                        <a:solidFill>
                          <a:schemeClr val="bg1"/>
                        </a:solidFill>
                        <a:latin typeface="+mj-lt"/>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(dB)</a:t>
                      </a:r>
                    </a:p>
                  </a:txBody>
                  <a:tcPr marL="57150" marR="57150" marT="28575" marB="28575">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r>
                        <a:rPr lang="en-US" sz="1400" dirty="0" smtClean="0">
                          <a:solidFill>
                            <a:schemeClr val="bg1"/>
                          </a:solidFill>
                          <a:latin typeface="+mj-lt"/>
                        </a:rPr>
                        <a:t>THD</a:t>
                      </a:r>
                      <a:endParaRPr lang="en-US" sz="1400" baseline="-25000" dirty="0" smtClean="0">
                        <a:solidFill>
                          <a:schemeClr val="bg1"/>
                        </a:solidFill>
                        <a:latin typeface="+mj-lt"/>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(dB)</a:t>
                      </a:r>
                    </a:p>
                  </a:txBody>
                  <a:tcPr marL="57150" marR="57150" marT="28575" marB="28575">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Reference Droop </a:t>
                      </a: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Vin = 4.9V DC</a:t>
                      </a:r>
                    </a:p>
                    <a:p>
                      <a:pPr marL="0" marR="0" indent="0" algn="l" defTabSz="1218864" rtl="0" eaLnBrk="1" fontAlgn="auto" latinLnBrk="0" hangingPunct="1">
                        <a:lnSpc>
                          <a:spcPct val="100000"/>
                        </a:lnSpc>
                        <a:spcBef>
                          <a:spcPts val="0"/>
                        </a:spcBef>
                        <a:spcAft>
                          <a:spcPts val="0"/>
                        </a:spcAft>
                        <a:buClrTx/>
                        <a:buSzTx/>
                        <a:buFontTx/>
                        <a:buNone/>
                        <a:tabLst/>
                        <a:defRPr/>
                      </a:pPr>
                      <a:r>
                        <a:rPr lang="en-US" sz="1400" baseline="0" dirty="0" smtClean="0">
                          <a:solidFill>
                            <a:schemeClr val="bg1"/>
                          </a:solidFill>
                          <a:latin typeface="+mj-lt"/>
                        </a:rPr>
                        <a:t>(codes)</a:t>
                      </a:r>
                    </a:p>
                  </a:txBody>
                  <a:tcPr marL="57150" marR="57150" marT="28575" marB="28575">
                    <a:lnB w="12700" cap="flat" cmpd="sng" algn="ctr">
                      <a:solidFill>
                        <a:schemeClr val="tx1"/>
                      </a:solidFill>
                      <a:prstDash val="solid"/>
                      <a:round/>
                      <a:headEnd type="none" w="med" len="med"/>
                      <a:tailEnd type="none" w="med" len="med"/>
                    </a:lnB>
                    <a:solidFill>
                      <a:schemeClr val="bg1">
                        <a:lumMod val="50000"/>
                      </a:schemeClr>
                    </a:solidFill>
                  </a:tcPr>
                </a:tc>
              </a:tr>
              <a:tr h="342900">
                <a:tc>
                  <a:txBody>
                    <a:bodyPr/>
                    <a:lstStyle/>
                    <a:p>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mj-lt"/>
                        </a:rPr>
                        <a:t>Data</a:t>
                      </a:r>
                      <a:r>
                        <a:rPr lang="en-US" sz="1400" baseline="0" dirty="0" smtClean="0">
                          <a:latin typeface="+mj-lt"/>
                        </a:rPr>
                        <a:t> Sheet Typical Specification</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mj-lt"/>
                        </a:rPr>
                        <a:t>1M</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smtClean="0">
                          <a:solidFill>
                            <a:srgbClr val="000000"/>
                          </a:solidFill>
                          <a:effectLst/>
                          <a:latin typeface="+mj-lt"/>
                        </a:rPr>
                        <a:t>93</a:t>
                      </a:r>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smtClean="0">
                          <a:solidFill>
                            <a:srgbClr val="000000"/>
                          </a:solidFill>
                          <a:effectLst/>
                          <a:latin typeface="+mj-lt"/>
                        </a:rPr>
                        <a:t>-108</a:t>
                      </a:r>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smtClean="0">
                          <a:solidFill>
                            <a:srgbClr val="000000"/>
                          </a:solidFill>
                          <a:effectLst/>
                          <a:latin typeface="+mj-lt"/>
                        </a:rPr>
                        <a:t>93</a:t>
                      </a:r>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400" b="0" i="0" u="none" strike="noStrike" dirty="0" smtClean="0">
                          <a:solidFill>
                            <a:srgbClr val="000000"/>
                          </a:solidFill>
                          <a:effectLst/>
                          <a:latin typeface="+mj-lt"/>
                        </a:rPr>
                        <a:t>-108</a:t>
                      </a:r>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endParaRPr lang="en-US" sz="1400" b="0" i="0" u="none" strike="noStrike" dirty="0">
                        <a:solidFill>
                          <a:srgbClr val="000000"/>
                        </a:solidFill>
                        <a:effectLst/>
                        <a:latin typeface="+mj-lt"/>
                      </a:endParaRPr>
                    </a:p>
                  </a:txBody>
                  <a:tcPr marL="4763" marR="4763" marT="4763"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233363">
                <a:tc>
                  <a:txBody>
                    <a:bodyPr/>
                    <a:lstStyle/>
                    <a:p>
                      <a:r>
                        <a:rPr lang="en-US" sz="1400" dirty="0" smtClean="0">
                          <a:latin typeface="+mj-lt"/>
                        </a:rPr>
                        <a:t>1</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smtClean="0">
                          <a:latin typeface="+mj-lt"/>
                        </a:rPr>
                        <a:t>REF5050</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tcPr>
                </a:tc>
                <a:tc>
                  <a:txBody>
                    <a:bodyPr/>
                    <a:lstStyle/>
                    <a:p>
                      <a:r>
                        <a:rPr lang="en-US" sz="1400" dirty="0" smtClean="0">
                          <a:latin typeface="+mj-lt"/>
                        </a:rPr>
                        <a:t>1M</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a:r>
                        <a:rPr lang="en-US" sz="1400" b="0" dirty="0" smtClean="0">
                          <a:latin typeface="+mj-lt"/>
                        </a:rPr>
                        <a:t>92.2</a:t>
                      </a:r>
                      <a:endParaRPr lang="en-US" sz="1400" b="0" dirty="0">
                        <a:latin typeface="+mj-lt"/>
                      </a:endParaRPr>
                    </a:p>
                  </a:txBody>
                  <a:tcPr marL="57150" marR="57150" marT="28575" marB="28575">
                    <a:lnT w="12700" cap="flat" cmpd="sng" algn="ctr">
                      <a:solidFill>
                        <a:schemeClr val="tx1"/>
                      </a:solidFill>
                      <a:prstDash val="solid"/>
                      <a:round/>
                      <a:headEnd type="none" w="med" len="med"/>
                      <a:tailEnd type="none" w="med" len="med"/>
                    </a:lnT>
                    <a:solidFill>
                      <a:schemeClr val="bg1">
                        <a:lumMod val="75000"/>
                      </a:schemeClr>
                    </a:solidFill>
                  </a:tcPr>
                </a:tc>
                <a:tc>
                  <a:txBody>
                    <a:bodyPr/>
                    <a:lstStyle/>
                    <a:p>
                      <a:pPr algn="ctr"/>
                      <a:r>
                        <a:rPr lang="en-US" sz="1400" b="0" dirty="0" smtClean="0">
                          <a:latin typeface="+mj-lt"/>
                        </a:rPr>
                        <a:t>-91.4</a:t>
                      </a:r>
                      <a:endParaRPr lang="en-US" sz="1400" b="0" dirty="0">
                        <a:latin typeface="+mj-lt"/>
                      </a:endParaRPr>
                    </a:p>
                  </a:txBody>
                  <a:tcPr marL="57150" marR="57150" marT="28575" marB="28575">
                    <a:lnT w="12700" cap="flat" cmpd="sng" algn="ctr">
                      <a:solidFill>
                        <a:schemeClr val="tx1"/>
                      </a:solidFill>
                      <a:prstDash val="solid"/>
                      <a:round/>
                      <a:headEnd type="none" w="med" len="med"/>
                      <a:tailEnd type="none" w="med" len="med"/>
                    </a:lnT>
                    <a:solidFill>
                      <a:schemeClr val="bg1">
                        <a:lumMod val="75000"/>
                      </a:schemeClr>
                    </a:solidFill>
                  </a:tcPr>
                </a:tc>
                <a:tc>
                  <a:txBody>
                    <a:bodyPr/>
                    <a:lstStyle/>
                    <a:p>
                      <a:pPr algn="ctr"/>
                      <a:r>
                        <a:rPr lang="en-US" sz="1400" b="0" dirty="0" smtClean="0">
                          <a:latin typeface="+mj-lt"/>
                        </a:rPr>
                        <a:t>10.9</a:t>
                      </a:r>
                      <a:endParaRPr lang="en-US" sz="1400" b="0" dirty="0">
                        <a:latin typeface="+mj-lt"/>
                      </a:endParaRPr>
                    </a:p>
                  </a:txBody>
                  <a:tcPr marL="57150" marR="57150" marT="28575" marB="285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75000"/>
                      </a:schemeClr>
                    </a:solidFill>
                  </a:tcPr>
                </a:tc>
              </a:tr>
              <a:tr h="233363">
                <a:tc>
                  <a:txBody>
                    <a:bodyPr/>
                    <a:lstStyle/>
                    <a:p>
                      <a:r>
                        <a:rPr lang="en-US" sz="1400" dirty="0" smtClean="0">
                          <a:latin typeface="+mj-lt"/>
                        </a:rPr>
                        <a:t>2</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tcPr>
                </a:tc>
                <a:tc>
                  <a:txBody>
                    <a:bodyPr/>
                    <a:lstStyle/>
                    <a:p>
                      <a:r>
                        <a:rPr lang="en-US" sz="1400" dirty="0" smtClean="0">
                          <a:latin typeface="+mj-lt"/>
                        </a:rPr>
                        <a:t>REF5050</a:t>
                      </a:r>
                      <a:endParaRPr lang="en-US" sz="1400" dirty="0">
                        <a:latin typeface="+mj-lt"/>
                      </a:endParaRPr>
                    </a:p>
                  </a:txBody>
                  <a:tcPr marL="57150" marR="57150" marT="28575" marB="28575" anchor="ctr"/>
                </a:tc>
                <a:tc>
                  <a:txBody>
                    <a:bodyPr/>
                    <a:lstStyle/>
                    <a:p>
                      <a:r>
                        <a:rPr lang="en-US" sz="1400" dirty="0" smtClean="0">
                          <a:latin typeface="+mj-lt"/>
                        </a:rPr>
                        <a:t>500k</a:t>
                      </a:r>
                      <a:endParaRPr lang="en-US" sz="1400" dirty="0">
                        <a:latin typeface="+mj-lt"/>
                      </a:endParaRPr>
                    </a:p>
                  </a:txBody>
                  <a:tcPr marL="57150" marR="57150" marT="28575" marB="28575"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a:r>
                        <a:rPr lang="en-US" sz="1400" b="0" dirty="0" smtClean="0">
                          <a:latin typeface="+mj-lt"/>
                        </a:rPr>
                        <a:t>92.1</a:t>
                      </a:r>
                      <a:endParaRPr lang="en-US" sz="1400" b="0" dirty="0">
                        <a:latin typeface="+mj-lt"/>
                      </a:endParaRPr>
                    </a:p>
                  </a:txBody>
                  <a:tcPr marL="57150" marR="57150" marT="28575" marB="28575">
                    <a:solidFill>
                      <a:schemeClr val="bg1">
                        <a:lumMod val="85000"/>
                      </a:schemeClr>
                    </a:solidFill>
                  </a:tcPr>
                </a:tc>
                <a:tc>
                  <a:txBody>
                    <a:bodyPr/>
                    <a:lstStyle/>
                    <a:p>
                      <a:pPr algn="ctr"/>
                      <a:r>
                        <a:rPr lang="en-US" sz="1400" b="0" dirty="0" smtClean="0">
                          <a:latin typeface="+mj-lt"/>
                        </a:rPr>
                        <a:t>-97.1</a:t>
                      </a:r>
                      <a:endParaRPr lang="en-US" sz="1400" b="0" dirty="0">
                        <a:latin typeface="+mj-lt"/>
                      </a:endParaRPr>
                    </a:p>
                  </a:txBody>
                  <a:tcPr marL="57150" marR="57150" marT="28575" marB="28575">
                    <a:solidFill>
                      <a:schemeClr val="bg1">
                        <a:lumMod val="85000"/>
                      </a:schemeClr>
                    </a:solidFill>
                  </a:tcPr>
                </a:tc>
                <a:tc>
                  <a:txBody>
                    <a:bodyPr/>
                    <a:lstStyle/>
                    <a:p>
                      <a:pPr algn="ctr"/>
                      <a:r>
                        <a:rPr lang="en-US" sz="1400" b="0" dirty="0" smtClean="0">
                          <a:latin typeface="+mj-lt"/>
                        </a:rPr>
                        <a:t>5.35</a:t>
                      </a:r>
                      <a:endParaRPr lang="en-US" sz="1400" b="0" dirty="0">
                        <a:latin typeface="+mj-lt"/>
                      </a:endParaRPr>
                    </a:p>
                  </a:txBody>
                  <a:tcPr marL="57150" marR="57150" marT="28575" marB="28575">
                    <a:lnR w="12700" cap="flat" cmpd="sng" algn="ctr">
                      <a:solidFill>
                        <a:schemeClr val="tx1"/>
                      </a:solidFill>
                      <a:prstDash val="solid"/>
                      <a:round/>
                      <a:headEnd type="none" w="med" len="med"/>
                      <a:tailEnd type="none" w="med" len="med"/>
                    </a:lnR>
                    <a:solidFill>
                      <a:schemeClr val="bg1">
                        <a:lumMod val="85000"/>
                      </a:schemeClr>
                    </a:solidFill>
                  </a:tcPr>
                </a:tc>
              </a:tr>
              <a:tr h="233363">
                <a:tc>
                  <a:txBody>
                    <a:bodyPr/>
                    <a:lstStyle/>
                    <a:p>
                      <a:r>
                        <a:rPr lang="en-US" sz="1400" dirty="0" smtClean="0">
                          <a:latin typeface="+mj-lt"/>
                        </a:rPr>
                        <a:t>3</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400" dirty="0" smtClean="0">
                          <a:latin typeface="+mj-lt"/>
                        </a:rPr>
                        <a:t>REF5050</a:t>
                      </a:r>
                      <a:endParaRPr lang="en-US" sz="1400" dirty="0">
                        <a:latin typeface="+mj-lt"/>
                      </a:endParaRPr>
                    </a:p>
                  </a:txBody>
                  <a:tcPr marL="57150" marR="57150" marT="28575" marB="28575" anchor="ctr">
                    <a:lnB w="12700" cap="flat" cmpd="sng" algn="ctr">
                      <a:solidFill>
                        <a:schemeClr val="tx1"/>
                      </a:solidFill>
                      <a:prstDash val="solid"/>
                      <a:round/>
                      <a:headEnd type="none" w="med" len="med"/>
                      <a:tailEnd type="none" w="med" len="med"/>
                    </a:lnB>
                  </a:tcPr>
                </a:tc>
                <a:tc>
                  <a:txBody>
                    <a:bodyPr/>
                    <a:lstStyle/>
                    <a:p>
                      <a:r>
                        <a:rPr lang="en-US" sz="1400" dirty="0" smtClean="0">
                          <a:latin typeface="+mj-lt"/>
                        </a:rPr>
                        <a:t>100k</a:t>
                      </a:r>
                      <a:endParaRPr lang="en-US" sz="1400" dirty="0">
                        <a:latin typeface="+mj-lt"/>
                      </a:endParaRPr>
                    </a:p>
                  </a:txBody>
                  <a:tcPr marL="57150" marR="57150" marT="28575" marB="28575"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1400" b="0" dirty="0" smtClean="0">
                          <a:latin typeface="+mj-lt"/>
                        </a:rPr>
                        <a:t>92.0</a:t>
                      </a:r>
                    </a:p>
                  </a:txBody>
                  <a:tcPr marL="57150" marR="57150" marT="28575" marB="28575">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400" b="0" dirty="0" smtClean="0">
                          <a:latin typeface="+mj-lt"/>
                        </a:rPr>
                        <a:t>-108.2</a:t>
                      </a:r>
                      <a:endParaRPr lang="en-US" sz="1400" b="0" dirty="0">
                        <a:latin typeface="+mj-lt"/>
                      </a:endParaRPr>
                    </a:p>
                  </a:txBody>
                  <a:tcPr marL="57150" marR="57150" marT="28575" marB="28575">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1400" b="0" dirty="0" smtClean="0">
                          <a:latin typeface="+mj-lt"/>
                        </a:rPr>
                        <a:t>1.4</a:t>
                      </a:r>
                    </a:p>
                  </a:txBody>
                  <a:tcPr marL="57150" marR="57150" marT="28575" marB="28575">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r>
              <a:tr h="233363">
                <a:tc>
                  <a:txBody>
                    <a:bodyPr/>
                    <a:lstStyle/>
                    <a:p>
                      <a:r>
                        <a:rPr lang="en-US" sz="1400" dirty="0" smtClean="0">
                          <a:latin typeface="+mj-lt"/>
                        </a:rPr>
                        <a:t>4</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smtClean="0">
                          <a:latin typeface="+mj-lt"/>
                        </a:rPr>
                        <a:t>REF6050</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tcPr>
                </a:tc>
                <a:tc>
                  <a:txBody>
                    <a:bodyPr/>
                    <a:lstStyle/>
                    <a:p>
                      <a:r>
                        <a:rPr lang="en-US" sz="1400" dirty="0" smtClean="0">
                          <a:latin typeface="+mj-lt"/>
                        </a:rPr>
                        <a:t>1M</a:t>
                      </a:r>
                      <a:endParaRPr lang="en-US" sz="1400" dirty="0">
                        <a:latin typeface="+mj-lt"/>
                      </a:endParaRPr>
                    </a:p>
                  </a:txBody>
                  <a:tcPr marL="57150" marR="57150" marT="28575" marB="28575"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fontAlgn="b"/>
                      <a:endParaRPr lang="en-US" sz="1400" b="0" i="0" u="none" strike="noStrike" dirty="0">
                        <a:solidFill>
                          <a:srgbClr val="000000"/>
                        </a:solidFill>
                        <a:effectLst/>
                        <a:latin typeface="+mj-lt"/>
                      </a:endParaRPr>
                    </a:p>
                  </a:txBody>
                  <a:tcPr marL="4763" marR="4763" marT="4763" marB="0" anchor="ctr">
                    <a:lnT w="12700" cap="flat" cmpd="sng" algn="ctr">
                      <a:solidFill>
                        <a:schemeClr val="tx1"/>
                      </a:solidFill>
                      <a:prstDash val="solid"/>
                      <a:round/>
                      <a:headEnd type="none" w="med" len="med"/>
                      <a:tailEnd type="none" w="med" len="med"/>
                    </a:lnT>
                  </a:tcPr>
                </a:tc>
                <a:tc>
                  <a:txBody>
                    <a:bodyPr/>
                    <a:lstStyle/>
                    <a:p>
                      <a:pPr algn="ctr"/>
                      <a:r>
                        <a:rPr lang="en-US" sz="1400" b="0" dirty="0" smtClean="0">
                          <a:latin typeface="+mj-lt"/>
                        </a:rPr>
                        <a:t>92.6</a:t>
                      </a:r>
                      <a:endParaRPr lang="en-US" sz="1400" b="0" dirty="0">
                        <a:latin typeface="+mj-lt"/>
                      </a:endParaRPr>
                    </a:p>
                  </a:txBody>
                  <a:tcPr marL="57150" marR="57150" marT="28575" marB="28575">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lang="en-US" sz="1400" b="0" dirty="0" smtClean="0">
                          <a:latin typeface="+mj-lt"/>
                        </a:rPr>
                        <a:t>-108.1</a:t>
                      </a:r>
                      <a:endParaRPr lang="en-US" sz="1400" b="0" dirty="0">
                        <a:latin typeface="+mj-lt"/>
                      </a:endParaRPr>
                    </a:p>
                  </a:txBody>
                  <a:tcPr marL="57150" marR="57150" marT="28575" marB="28575">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lang="en-US" sz="1400" b="0" dirty="0" smtClean="0">
                          <a:latin typeface="+mj-lt"/>
                        </a:rPr>
                        <a:t>1.15</a:t>
                      </a:r>
                      <a:endParaRPr lang="en-US" sz="1400" b="0" dirty="0">
                        <a:latin typeface="+mj-lt"/>
                      </a:endParaRPr>
                    </a:p>
                  </a:txBody>
                  <a:tcPr marL="57150" marR="57150" marT="28575" marB="28575">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85000"/>
                      </a:schemeClr>
                    </a:solidFill>
                  </a:tcPr>
                </a:tc>
              </a:tr>
              <a:tr h="233363">
                <a:tc>
                  <a:txBody>
                    <a:bodyPr/>
                    <a:lstStyle/>
                    <a:p>
                      <a:r>
                        <a:rPr lang="en-US" sz="1400" dirty="0" smtClean="0">
                          <a:latin typeface="+mj-lt"/>
                        </a:rPr>
                        <a:t>5</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tcPr>
                </a:tc>
                <a:tc>
                  <a:txBody>
                    <a:bodyPr/>
                    <a:lstStyle/>
                    <a:p>
                      <a:r>
                        <a:rPr lang="en-US" sz="1400" dirty="0" smtClean="0">
                          <a:latin typeface="+mj-lt"/>
                        </a:rPr>
                        <a:t>REF6050</a:t>
                      </a:r>
                      <a:endParaRPr lang="en-US" sz="1400" dirty="0">
                        <a:latin typeface="+mj-lt"/>
                      </a:endParaRPr>
                    </a:p>
                  </a:txBody>
                  <a:tcPr marL="57150" marR="57150" marT="28575" marB="28575" anchor="ctr"/>
                </a:tc>
                <a:tc>
                  <a:txBody>
                    <a:bodyPr/>
                    <a:lstStyle/>
                    <a:p>
                      <a:r>
                        <a:rPr lang="en-US" sz="1400" dirty="0" smtClean="0">
                          <a:latin typeface="+mj-lt"/>
                        </a:rPr>
                        <a:t>500k</a:t>
                      </a:r>
                      <a:endParaRPr lang="en-US" sz="1400" dirty="0">
                        <a:latin typeface="+mj-lt"/>
                      </a:endParaRPr>
                    </a:p>
                  </a:txBody>
                  <a:tcPr marL="57150" marR="57150" marT="28575" marB="28575"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fontAlgn="b"/>
                      <a:endParaRPr lang="en-US" sz="1400" b="0" i="0" u="none" strike="noStrike" dirty="0">
                        <a:solidFill>
                          <a:srgbClr val="000000"/>
                        </a:solidFill>
                        <a:effectLst/>
                        <a:latin typeface="+mj-lt"/>
                      </a:endParaRPr>
                    </a:p>
                  </a:txBody>
                  <a:tcPr marL="4763" marR="4763" marT="4763" marB="0" anchor="ctr"/>
                </a:tc>
                <a:tc>
                  <a:txBody>
                    <a:bodyPr/>
                    <a:lstStyle/>
                    <a:p>
                      <a:pPr algn="ctr"/>
                      <a:r>
                        <a:rPr lang="en-US" sz="1400" b="0" dirty="0" smtClean="0">
                          <a:latin typeface="+mj-lt"/>
                        </a:rPr>
                        <a:t>92.7</a:t>
                      </a:r>
                      <a:endParaRPr lang="en-US" sz="1400" b="0" dirty="0">
                        <a:latin typeface="+mj-lt"/>
                      </a:endParaRPr>
                    </a:p>
                  </a:txBody>
                  <a:tcPr marL="57150" marR="57150" marT="28575" marB="28575">
                    <a:solidFill>
                      <a:schemeClr val="bg1">
                        <a:lumMod val="75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1400" b="0" dirty="0" smtClean="0">
                          <a:latin typeface="+mj-lt"/>
                        </a:rPr>
                        <a:t>-109.3</a:t>
                      </a:r>
                    </a:p>
                  </a:txBody>
                  <a:tcPr marL="57150" marR="57150" marT="28575" marB="28575">
                    <a:solidFill>
                      <a:schemeClr val="bg1">
                        <a:lumMod val="75000"/>
                      </a:schemeClr>
                    </a:solidFill>
                  </a:tcPr>
                </a:tc>
                <a:tc>
                  <a:txBody>
                    <a:bodyPr/>
                    <a:lstStyle/>
                    <a:p>
                      <a:pPr algn="ctr"/>
                      <a:r>
                        <a:rPr lang="en-US" sz="1400" b="0" dirty="0" smtClean="0">
                          <a:latin typeface="+mj-lt"/>
                        </a:rPr>
                        <a:t>0.8</a:t>
                      </a:r>
                      <a:endParaRPr lang="en-US" sz="1400" b="0" dirty="0">
                        <a:latin typeface="+mj-lt"/>
                      </a:endParaRPr>
                    </a:p>
                  </a:txBody>
                  <a:tcPr marL="57150" marR="57150" marT="28575" marB="28575">
                    <a:lnR w="12700" cap="flat" cmpd="sng" algn="ctr">
                      <a:solidFill>
                        <a:schemeClr val="tx1"/>
                      </a:solidFill>
                      <a:prstDash val="solid"/>
                      <a:round/>
                      <a:headEnd type="none" w="med" len="med"/>
                      <a:tailEnd type="none" w="med" len="med"/>
                    </a:lnR>
                    <a:solidFill>
                      <a:schemeClr val="bg1">
                        <a:lumMod val="75000"/>
                      </a:schemeClr>
                    </a:solidFill>
                  </a:tcPr>
                </a:tc>
              </a:tr>
              <a:tr h="233363">
                <a:tc>
                  <a:txBody>
                    <a:bodyPr/>
                    <a:lstStyle/>
                    <a:p>
                      <a:r>
                        <a:rPr lang="en-US" sz="1400" dirty="0" smtClean="0">
                          <a:latin typeface="+mj-lt"/>
                        </a:rPr>
                        <a:t>6</a:t>
                      </a:r>
                      <a:endParaRPr lang="en-US" sz="1400" dirty="0">
                        <a:latin typeface="+mj-lt"/>
                      </a:endParaRPr>
                    </a:p>
                  </a:txBody>
                  <a:tcPr marL="57150" marR="57150" marT="28575" marB="2857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400" dirty="0" smtClean="0">
                          <a:latin typeface="+mj-lt"/>
                        </a:rPr>
                        <a:t>REF6050</a:t>
                      </a:r>
                      <a:endParaRPr lang="en-US" sz="1400" dirty="0">
                        <a:latin typeface="+mj-lt"/>
                      </a:endParaRPr>
                    </a:p>
                  </a:txBody>
                  <a:tcPr marL="57150" marR="57150" marT="28575" marB="28575" anchor="ctr">
                    <a:lnB w="12700" cap="flat" cmpd="sng" algn="ctr">
                      <a:solidFill>
                        <a:schemeClr val="tx1"/>
                      </a:solidFill>
                      <a:prstDash val="solid"/>
                      <a:round/>
                      <a:headEnd type="none" w="med" len="med"/>
                      <a:tailEnd type="none" w="med" len="med"/>
                    </a:lnB>
                  </a:tcPr>
                </a:tc>
                <a:tc>
                  <a:txBody>
                    <a:bodyPr/>
                    <a:lstStyle/>
                    <a:p>
                      <a:r>
                        <a:rPr lang="en-US" sz="1400" dirty="0" smtClean="0">
                          <a:latin typeface="+mj-lt"/>
                        </a:rPr>
                        <a:t>100k</a:t>
                      </a:r>
                      <a:endParaRPr lang="en-US" sz="1400" dirty="0">
                        <a:latin typeface="+mj-lt"/>
                      </a:endParaRPr>
                    </a:p>
                  </a:txBody>
                  <a:tcPr marL="57150" marR="57150" marT="28575" marB="28575"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000000"/>
                        </a:solidFill>
                        <a:effectLst/>
                        <a:latin typeface="+mj-lt"/>
                      </a:endParaRPr>
                    </a:p>
                  </a:txBody>
                  <a:tcPr marL="4763" marR="4763" marT="4763" marB="0" anchor="ctr">
                    <a:lnB w="12700" cap="flat" cmpd="sng" algn="ctr">
                      <a:solidFill>
                        <a:schemeClr val="tx1"/>
                      </a:solidFill>
                      <a:prstDash val="solid"/>
                      <a:round/>
                      <a:headEnd type="none" w="med" len="med"/>
                      <a:tailEnd type="none" w="med" len="med"/>
                    </a:lnB>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1400" b="0" dirty="0" smtClean="0">
                          <a:latin typeface="+mj-lt"/>
                        </a:rPr>
                        <a:t>92.3</a:t>
                      </a:r>
                    </a:p>
                  </a:txBody>
                  <a:tcPr marL="57150" marR="57150" marT="28575" marB="28575">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b="0" dirty="0" smtClean="0">
                          <a:latin typeface="+mj-lt"/>
                        </a:rPr>
                        <a:t>-108.1</a:t>
                      </a:r>
                      <a:endParaRPr lang="en-US" sz="1400" b="0" dirty="0">
                        <a:latin typeface="+mj-lt"/>
                      </a:endParaRPr>
                    </a:p>
                  </a:txBody>
                  <a:tcPr marL="57150" marR="57150" marT="28575" marB="28575">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1400" b="0" dirty="0" smtClean="0">
                          <a:latin typeface="+mj-lt"/>
                        </a:rPr>
                        <a:t>0.8</a:t>
                      </a:r>
                    </a:p>
                  </a:txBody>
                  <a:tcPr marL="57150" marR="57150" marT="28575" marB="28575">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r>
            </a:tbl>
          </a:graphicData>
        </a:graphic>
      </p:graphicFrame>
    </p:spTree>
    <p:extLst>
      <p:ext uri="{BB962C8B-B14F-4D97-AF65-F5344CB8AC3E}">
        <p14:creationId xmlns:p14="http://schemas.microsoft.com/office/powerpoint/2010/main" val="1720790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901" y="685800"/>
            <a:ext cx="5654421" cy="397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REF6050: 1Msps, 500ksps, 100ksps: SNR, THD</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10</a:t>
            </a:fld>
            <a:endParaRPr lang="en-US">
              <a:solidFill>
                <a:srgbClr val="000000"/>
              </a:solidFill>
            </a:endParaRPr>
          </a:p>
        </p:txBody>
      </p:sp>
      <p:sp>
        <p:nvSpPr>
          <p:cNvPr id="10" name="Rounded Rectangle 9"/>
          <p:cNvSpPr/>
          <p:nvPr/>
        </p:nvSpPr>
        <p:spPr>
          <a:xfrm>
            <a:off x="7217536" y="3476625"/>
            <a:ext cx="1857375" cy="857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4. Amplitude = 4.9V</a:t>
            </a:r>
          </a:p>
          <a:p>
            <a:pPr fontAlgn="auto">
              <a:spcBef>
                <a:spcPts val="0"/>
              </a:spcBef>
              <a:spcAft>
                <a:spcPts val="0"/>
              </a:spcAft>
            </a:pPr>
            <a:r>
              <a:rPr lang="en-US" sz="1500" dirty="0">
                <a:solidFill>
                  <a:srgbClr val="000000"/>
                </a:solidFill>
              </a:rPr>
              <a:t>Offset = 2.5V</a:t>
            </a:r>
          </a:p>
          <a:p>
            <a:pPr fontAlgn="auto">
              <a:spcBef>
                <a:spcPts val="0"/>
              </a:spcBef>
              <a:spcAft>
                <a:spcPts val="0"/>
              </a:spcAft>
            </a:pPr>
            <a:r>
              <a:rPr lang="en-US" sz="1500" dirty="0">
                <a:solidFill>
                  <a:srgbClr val="000000"/>
                </a:solidFill>
              </a:rPr>
              <a:t>Frequency = 2kHz</a:t>
            </a:r>
          </a:p>
        </p:txBody>
      </p:sp>
      <p:cxnSp>
        <p:nvCxnSpPr>
          <p:cNvPr id="11" name="Straight Arrow Connector 10"/>
          <p:cNvCxnSpPr/>
          <p:nvPr/>
        </p:nvCxnSpPr>
        <p:spPr>
          <a:xfrm flipH="1" flipV="1">
            <a:off x="6715125" y="3762376"/>
            <a:ext cx="502410" cy="1428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428625" y="1524000"/>
            <a:ext cx="16192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1.  Select spectral analysis</a:t>
            </a:r>
          </a:p>
        </p:txBody>
      </p:sp>
      <p:cxnSp>
        <p:nvCxnSpPr>
          <p:cNvPr id="17" name="Straight Arrow Connector 16"/>
          <p:cNvCxnSpPr/>
          <p:nvPr/>
        </p:nvCxnSpPr>
        <p:spPr>
          <a:xfrm flipV="1">
            <a:off x="1332494" y="1285876"/>
            <a:ext cx="333375" cy="238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545715" y="1605439"/>
            <a:ext cx="2381250" cy="42862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3.  Press Mark Harmonics</a:t>
            </a:r>
          </a:p>
        </p:txBody>
      </p:sp>
      <p:cxnSp>
        <p:nvCxnSpPr>
          <p:cNvPr id="23" name="Straight Arrow Connector 22"/>
          <p:cNvCxnSpPr/>
          <p:nvPr/>
        </p:nvCxnSpPr>
        <p:spPr>
          <a:xfrm flipV="1">
            <a:off x="4926260" y="1404938"/>
            <a:ext cx="264866" cy="2005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42875" y="3667125"/>
            <a:ext cx="1809750" cy="857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2.  Sampling Rate 1Msps, 500ksps, 100ksps</a:t>
            </a:r>
          </a:p>
        </p:txBody>
      </p:sp>
      <p:cxnSp>
        <p:nvCxnSpPr>
          <p:cNvPr id="27" name="Straight Arrow Connector 26"/>
          <p:cNvCxnSpPr/>
          <p:nvPr/>
        </p:nvCxnSpPr>
        <p:spPr>
          <a:xfrm flipV="1">
            <a:off x="1284869" y="3429001"/>
            <a:ext cx="333375" cy="238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2307465" y="4074929"/>
            <a:ext cx="2761088" cy="662763"/>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startAt="5"/>
            </a:pPr>
            <a:r>
              <a:rPr lang="en-US" sz="1500" dirty="0">
                <a:solidFill>
                  <a:srgbClr val="000000"/>
                </a:solidFill>
              </a:rPr>
              <a:t>Press “Capture”</a:t>
            </a:r>
          </a:p>
          <a:p>
            <a:pPr marL="285750" indent="-285750" fontAlgn="auto">
              <a:spcBef>
                <a:spcPts val="0"/>
              </a:spcBef>
              <a:spcAft>
                <a:spcPts val="0"/>
              </a:spcAft>
              <a:buFontTx/>
              <a:buAutoNum type="arabicPeriod" startAt="5"/>
            </a:pPr>
            <a:r>
              <a:rPr lang="en-US" sz="1500" dirty="0">
                <a:solidFill>
                  <a:srgbClr val="000000"/>
                </a:solidFill>
              </a:rPr>
              <a:t>Record AC performance</a:t>
            </a:r>
          </a:p>
        </p:txBody>
      </p:sp>
      <p:cxnSp>
        <p:nvCxnSpPr>
          <p:cNvPr id="30" name="Straight Arrow Connector 29"/>
          <p:cNvCxnSpPr>
            <a:stCxn id="29" idx="0"/>
          </p:cNvCxnSpPr>
          <p:nvPr/>
        </p:nvCxnSpPr>
        <p:spPr>
          <a:xfrm flipH="1" flipV="1">
            <a:off x="3571876" y="3810000"/>
            <a:ext cx="116134" cy="2649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9" idx="0"/>
          </p:cNvCxnSpPr>
          <p:nvPr/>
        </p:nvCxnSpPr>
        <p:spPr>
          <a:xfrm flipV="1">
            <a:off x="3688010" y="3667126"/>
            <a:ext cx="931616" cy="4078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aphicFrame>
        <p:nvGraphicFramePr>
          <p:cNvPr id="18" name="Table 17"/>
          <p:cNvGraphicFramePr>
            <a:graphicFrameLocks noGrp="1"/>
          </p:cNvGraphicFramePr>
          <p:nvPr>
            <p:extLst>
              <p:ext uri="{D42A27DB-BD31-4B8C-83A1-F6EECF244321}">
                <p14:modId xmlns:p14="http://schemas.microsoft.com/office/powerpoint/2010/main" val="3821547274"/>
              </p:ext>
            </p:extLst>
          </p:nvPr>
        </p:nvGraphicFramePr>
        <p:xfrm>
          <a:off x="6191250" y="723900"/>
          <a:ext cx="2805178" cy="1270000"/>
        </p:xfrm>
        <a:graphic>
          <a:graphicData uri="http://schemas.openxmlformats.org/drawingml/2006/table">
            <a:tbl>
              <a:tblPr firstRow="1" bandRow="1">
                <a:tableStyleId>{5C22544A-7EE6-4342-B048-85BDC9FD1C3A}</a:tableStyleId>
              </a:tblPr>
              <a:tblGrid>
                <a:gridCol w="952500"/>
                <a:gridCol w="571500"/>
                <a:gridCol w="523875"/>
                <a:gridCol w="757303"/>
              </a:tblGrid>
              <a:tr h="342900">
                <a:tc>
                  <a:txBody>
                    <a:bodyPr/>
                    <a:lstStyle/>
                    <a:p>
                      <a:endParaRPr lang="en-US" sz="900" dirty="0"/>
                    </a:p>
                  </a:txBody>
                  <a:tcPr marL="57150" marR="57150" marT="28575" marB="28575"/>
                </a:tc>
                <a:tc>
                  <a:txBody>
                    <a:bodyPr/>
                    <a:lstStyle/>
                    <a:p>
                      <a:r>
                        <a:rPr lang="en-US" sz="900" dirty="0" smtClean="0"/>
                        <a:t>fs</a:t>
                      </a:r>
                      <a:endParaRPr lang="en-US" sz="900" dirty="0"/>
                    </a:p>
                  </a:txBody>
                  <a:tcPr marL="57150" marR="57150" marT="28575" marB="28575"/>
                </a:tc>
                <a:tc>
                  <a:txBody>
                    <a:bodyPr/>
                    <a:lstStyle/>
                    <a:p>
                      <a:r>
                        <a:rPr lang="en-US" sz="900" dirty="0" smtClean="0"/>
                        <a:t>SNR (dB)</a:t>
                      </a:r>
                      <a:endParaRPr lang="en-US" sz="900" dirty="0"/>
                    </a:p>
                  </a:txBody>
                  <a:tcPr marL="57150" marR="57150" marT="28575" marB="28575"/>
                </a:tc>
                <a:tc>
                  <a:txBody>
                    <a:bodyPr/>
                    <a:lstStyle/>
                    <a:p>
                      <a:r>
                        <a:rPr lang="en-US" sz="900" dirty="0" smtClean="0"/>
                        <a:t>THD (dB)</a:t>
                      </a:r>
                      <a:endParaRPr lang="en-US" sz="900" dirty="0"/>
                    </a:p>
                  </a:txBody>
                  <a:tcPr marL="57150" marR="57150" marT="28575" marB="28575"/>
                </a:tc>
              </a:tr>
              <a:tr h="231775">
                <a:tc>
                  <a:txBody>
                    <a:bodyPr/>
                    <a:lstStyle/>
                    <a:p>
                      <a:r>
                        <a:rPr lang="en-US" sz="900" dirty="0" smtClean="0"/>
                        <a:t>Spec.</a:t>
                      </a:r>
                      <a:endParaRPr lang="en-US" sz="900" dirty="0"/>
                    </a:p>
                  </a:txBody>
                  <a:tcPr marL="57150" marR="57150" marT="28575" marB="28575"/>
                </a:tc>
                <a:tc>
                  <a:txBody>
                    <a:bodyPr/>
                    <a:lstStyle/>
                    <a:p>
                      <a:r>
                        <a:rPr lang="en-US" sz="900" dirty="0" smtClean="0"/>
                        <a:t>1M</a:t>
                      </a:r>
                      <a:endParaRPr lang="en-US" sz="900" dirty="0"/>
                    </a:p>
                  </a:txBody>
                  <a:tcPr marL="57150" marR="57150" marT="28575" marB="28575"/>
                </a:tc>
                <a:tc>
                  <a:txBody>
                    <a:bodyPr/>
                    <a:lstStyle/>
                    <a:p>
                      <a:r>
                        <a:rPr lang="en-US" sz="900" dirty="0" smtClean="0"/>
                        <a:t>93</a:t>
                      </a:r>
                      <a:endParaRPr lang="en-US" sz="900" dirty="0"/>
                    </a:p>
                  </a:txBody>
                  <a:tcPr marL="57150" marR="57150" marT="28575" marB="28575"/>
                </a:tc>
                <a:tc>
                  <a:txBody>
                    <a:bodyPr/>
                    <a:lstStyle/>
                    <a:p>
                      <a:r>
                        <a:rPr lang="en-US" sz="900" dirty="0" smtClean="0"/>
                        <a:t>-108</a:t>
                      </a:r>
                      <a:endParaRPr lang="en-US" sz="900" dirty="0"/>
                    </a:p>
                  </a:txBody>
                  <a:tcPr marL="57150" marR="57150" marT="28575" marB="28575"/>
                </a:tc>
              </a:tr>
              <a:tr h="231775">
                <a:tc>
                  <a:txBody>
                    <a:bodyPr/>
                    <a:lstStyle/>
                    <a:p>
                      <a:r>
                        <a:rPr lang="en-US" sz="900" dirty="0" smtClean="0"/>
                        <a:t>REF6050</a:t>
                      </a:r>
                      <a:endParaRPr lang="en-US" sz="900" dirty="0"/>
                    </a:p>
                  </a:txBody>
                  <a:tcPr marL="57150" marR="57150" marT="28575" marB="28575"/>
                </a:tc>
                <a:tc>
                  <a:txBody>
                    <a:bodyPr/>
                    <a:lstStyle/>
                    <a:p>
                      <a:r>
                        <a:rPr lang="en-US" sz="900" b="0" dirty="0" smtClean="0"/>
                        <a:t>1M</a:t>
                      </a:r>
                      <a:endParaRPr lang="en-US" sz="900" b="0" dirty="0"/>
                    </a:p>
                  </a:txBody>
                  <a:tcPr marL="57150" marR="57150" marT="28575" marB="28575"/>
                </a:tc>
                <a:tc>
                  <a:txBody>
                    <a:bodyPr/>
                    <a:lstStyle/>
                    <a:p>
                      <a:r>
                        <a:rPr lang="en-US" sz="900" b="0" dirty="0" smtClean="0"/>
                        <a:t>92.6</a:t>
                      </a:r>
                      <a:endParaRPr lang="en-US" sz="900" b="0" dirty="0"/>
                    </a:p>
                  </a:txBody>
                  <a:tcPr marL="57150" marR="57150" marT="28575" marB="28575"/>
                </a:tc>
                <a:tc>
                  <a:txBody>
                    <a:bodyPr/>
                    <a:lstStyle/>
                    <a:p>
                      <a:r>
                        <a:rPr lang="en-US" sz="900" b="0" dirty="0" smtClean="0"/>
                        <a:t>-108.1</a:t>
                      </a:r>
                      <a:endParaRPr lang="en-US" sz="900" b="0" dirty="0"/>
                    </a:p>
                  </a:txBody>
                  <a:tcPr marL="57150" marR="57150" marT="28575" marB="28575"/>
                </a:tc>
              </a:tr>
              <a:tr h="231775">
                <a:tc>
                  <a:txBody>
                    <a:bodyPr/>
                    <a:lstStyle/>
                    <a:p>
                      <a:r>
                        <a:rPr lang="en-US" sz="900" b="0" dirty="0" smtClean="0"/>
                        <a:t>REF6050</a:t>
                      </a:r>
                      <a:endParaRPr lang="en-US" sz="900" b="0" dirty="0"/>
                    </a:p>
                  </a:txBody>
                  <a:tcPr marL="57150" marR="57150" marT="28575" marB="28575"/>
                </a:tc>
                <a:tc>
                  <a:txBody>
                    <a:bodyPr/>
                    <a:lstStyle/>
                    <a:p>
                      <a:r>
                        <a:rPr lang="en-US" sz="900" b="0" dirty="0" smtClean="0"/>
                        <a:t>500k</a:t>
                      </a:r>
                      <a:endParaRPr lang="en-US" sz="900" b="0" dirty="0"/>
                    </a:p>
                  </a:txBody>
                  <a:tcPr marL="57150" marR="57150" marT="28575" marB="28575"/>
                </a:tc>
                <a:tc>
                  <a:txBody>
                    <a:bodyPr/>
                    <a:lstStyle/>
                    <a:p>
                      <a:r>
                        <a:rPr lang="en-US" sz="900" b="0" dirty="0" smtClean="0"/>
                        <a:t>92.7</a:t>
                      </a:r>
                      <a:endParaRPr lang="en-US" sz="900" b="0" dirty="0"/>
                    </a:p>
                  </a:txBody>
                  <a:tcPr marL="57150" marR="57150" marT="28575" marB="28575"/>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900" b="0" dirty="0" smtClean="0"/>
                        <a:t>-109.3</a:t>
                      </a:r>
                    </a:p>
                  </a:txBody>
                  <a:tcPr marL="57150" marR="57150" marT="28575" marB="28575"/>
                </a:tc>
              </a:tr>
              <a:tr h="231775">
                <a:tc>
                  <a:txBody>
                    <a:bodyPr/>
                    <a:lstStyle/>
                    <a:p>
                      <a:r>
                        <a:rPr lang="en-US" sz="900" b="0" dirty="0" smtClean="0"/>
                        <a:t>REF6050</a:t>
                      </a:r>
                      <a:endParaRPr lang="en-US" sz="900" b="0" dirty="0"/>
                    </a:p>
                  </a:txBody>
                  <a:tcPr marL="57150" marR="57150" marT="28575" marB="28575"/>
                </a:tc>
                <a:tc>
                  <a:txBody>
                    <a:bodyPr/>
                    <a:lstStyle/>
                    <a:p>
                      <a:r>
                        <a:rPr lang="en-US" sz="900" b="0" dirty="0" smtClean="0"/>
                        <a:t>100k</a:t>
                      </a:r>
                      <a:endParaRPr lang="en-US" sz="900" b="0" dirty="0"/>
                    </a:p>
                  </a:txBody>
                  <a:tcPr marL="57150" marR="57150" marT="28575" marB="28575"/>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900" b="0" dirty="0" smtClean="0"/>
                        <a:t>92.3</a:t>
                      </a:r>
                    </a:p>
                  </a:txBody>
                  <a:tcPr marL="57150" marR="57150" marT="28575" marB="28575"/>
                </a:tc>
                <a:tc>
                  <a:txBody>
                    <a:bodyPr/>
                    <a:lstStyle/>
                    <a:p>
                      <a:r>
                        <a:rPr lang="en-US" sz="900" b="0" dirty="0" smtClean="0"/>
                        <a:t>-108.1</a:t>
                      </a:r>
                      <a:endParaRPr lang="en-US" sz="900" b="0" dirty="0"/>
                    </a:p>
                  </a:txBody>
                  <a:tcPr marL="57150" marR="57150" marT="28575" marB="28575"/>
                </a:tc>
              </a:tr>
            </a:tbl>
          </a:graphicData>
        </a:graphic>
      </p:graphicFrame>
    </p:spTree>
    <p:extLst>
      <p:ext uri="{BB962C8B-B14F-4D97-AF65-F5344CB8AC3E}">
        <p14:creationId xmlns:p14="http://schemas.microsoft.com/office/powerpoint/2010/main" val="2982568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change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11</a:t>
            </a:fld>
            <a:endParaRPr lang="en-US">
              <a:solidFill>
                <a:srgbClr val="0000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546146168"/>
              </p:ext>
            </p:extLst>
          </p:nvPr>
        </p:nvGraphicFramePr>
        <p:xfrm>
          <a:off x="357189" y="668736"/>
          <a:ext cx="8429625" cy="3805039"/>
        </p:xfrm>
        <a:graphic>
          <a:graphicData uri="http://schemas.openxmlformats.org/presentationml/2006/ole">
            <mc:AlternateContent xmlns:mc="http://schemas.openxmlformats.org/markup-compatibility/2006">
              <mc:Choice xmlns:v="urn:schemas-microsoft-com:vml" Requires="v">
                <p:oleObj spid="_x0000_s137244" name="Visio" r:id="rId5" imgW="13487414" imgH="6088392" progId="Visio.Drawing.15">
                  <p:embed/>
                </p:oleObj>
              </mc:Choice>
              <mc:Fallback>
                <p:oleObj name="Visio" r:id="rId5" imgW="13487414" imgH="6088392" progId="Visio.Drawing.15">
                  <p:embed/>
                  <p:pic>
                    <p:nvPicPr>
                      <p:cNvPr id="0" name=""/>
                      <p:cNvPicPr/>
                      <p:nvPr/>
                    </p:nvPicPr>
                    <p:blipFill>
                      <a:blip r:embed="rId6"/>
                      <a:stretch>
                        <a:fillRect/>
                      </a:stretch>
                    </p:blipFill>
                    <p:spPr>
                      <a:xfrm>
                        <a:off x="357189" y="668736"/>
                        <a:ext cx="8429625" cy="3805039"/>
                      </a:xfrm>
                      <a:prstGeom prst="rect">
                        <a:avLst/>
                      </a:prstGeom>
                    </p:spPr>
                  </p:pic>
                </p:oleObj>
              </mc:Fallback>
            </mc:AlternateContent>
          </a:graphicData>
        </a:graphic>
      </p:graphicFrame>
    </p:spTree>
    <p:extLst>
      <p:ext uri="{BB962C8B-B14F-4D97-AF65-F5344CB8AC3E}">
        <p14:creationId xmlns:p14="http://schemas.microsoft.com/office/powerpoint/2010/main" val="1224868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579" y="685800"/>
            <a:ext cx="5654421" cy="397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REF6050: 1Msps, 500ksps, and 100ksps settling</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12</a:t>
            </a:fld>
            <a:endParaRPr lang="en-US">
              <a:solidFill>
                <a:srgbClr val="000000"/>
              </a:solidFill>
            </a:endParaRPr>
          </a:p>
        </p:txBody>
      </p:sp>
      <p:sp>
        <p:nvSpPr>
          <p:cNvPr id="26" name="Rounded Rectangle 25"/>
          <p:cNvSpPr/>
          <p:nvPr/>
        </p:nvSpPr>
        <p:spPr>
          <a:xfrm>
            <a:off x="47625" y="2476500"/>
            <a:ext cx="1917954" cy="7620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startAt="2"/>
            </a:pPr>
            <a:r>
              <a:rPr lang="en-US" sz="1500" dirty="0">
                <a:solidFill>
                  <a:srgbClr val="000000"/>
                </a:solidFill>
              </a:rPr>
              <a:t>Sampling Rate 1Msps, 500ksps, and 100ksps</a:t>
            </a:r>
          </a:p>
        </p:txBody>
      </p:sp>
      <p:cxnSp>
        <p:nvCxnSpPr>
          <p:cNvPr id="27" name="Straight Arrow Connector 26"/>
          <p:cNvCxnSpPr/>
          <p:nvPr/>
        </p:nvCxnSpPr>
        <p:spPr>
          <a:xfrm>
            <a:off x="1965387" y="2809876"/>
            <a:ext cx="341186" cy="4286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190501" y="3429001"/>
            <a:ext cx="1857375" cy="546607"/>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3.  Number of sets to average to 20.</a:t>
            </a:r>
          </a:p>
        </p:txBody>
      </p:sp>
      <p:cxnSp>
        <p:nvCxnSpPr>
          <p:cNvPr id="17" name="Straight Arrow Connector 16"/>
          <p:cNvCxnSpPr>
            <a:stCxn id="16" idx="3"/>
          </p:cNvCxnSpPr>
          <p:nvPr/>
        </p:nvCxnSpPr>
        <p:spPr>
          <a:xfrm>
            <a:off x="2047875" y="3702304"/>
            <a:ext cx="1047750" cy="840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553054" y="4070857"/>
            <a:ext cx="14287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5.  Start test</a:t>
            </a:r>
          </a:p>
        </p:txBody>
      </p:sp>
      <p:cxnSp>
        <p:nvCxnSpPr>
          <p:cNvPr id="19" name="Straight Arrow Connector 18"/>
          <p:cNvCxnSpPr/>
          <p:nvPr/>
        </p:nvCxnSpPr>
        <p:spPr>
          <a:xfrm flipV="1">
            <a:off x="1981805" y="4308982"/>
            <a:ext cx="923321" cy="400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4667251" y="3786359"/>
            <a:ext cx="1762125" cy="642766"/>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4.  Min </a:t>
            </a:r>
            <a:r>
              <a:rPr lang="en-US" sz="1500" dirty="0" err="1">
                <a:solidFill>
                  <a:srgbClr val="000000"/>
                </a:solidFill>
              </a:rPr>
              <a:t>Interset</a:t>
            </a:r>
            <a:r>
              <a:rPr lang="en-US" sz="1500" dirty="0">
                <a:solidFill>
                  <a:srgbClr val="000000"/>
                </a:solidFill>
              </a:rPr>
              <a:t> delay (</a:t>
            </a:r>
            <a:r>
              <a:rPr lang="en-US" sz="1500" dirty="0" err="1">
                <a:solidFill>
                  <a:srgbClr val="000000"/>
                </a:solidFill>
              </a:rPr>
              <a:t>ms</a:t>
            </a:r>
            <a:r>
              <a:rPr lang="en-US" sz="1500" dirty="0">
                <a:solidFill>
                  <a:srgbClr val="000000"/>
                </a:solidFill>
              </a:rPr>
              <a:t>) to 100</a:t>
            </a:r>
          </a:p>
        </p:txBody>
      </p:sp>
      <p:cxnSp>
        <p:nvCxnSpPr>
          <p:cNvPr id="22" name="Straight Arrow Connector 21"/>
          <p:cNvCxnSpPr>
            <a:stCxn id="21" idx="1"/>
          </p:cNvCxnSpPr>
          <p:nvPr/>
        </p:nvCxnSpPr>
        <p:spPr>
          <a:xfrm flipH="1" flipV="1">
            <a:off x="4286250" y="3786360"/>
            <a:ext cx="381000" cy="32138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7620000" y="3770201"/>
            <a:ext cx="14287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6.  Reference droop</a:t>
            </a:r>
          </a:p>
        </p:txBody>
      </p:sp>
      <p:cxnSp>
        <p:nvCxnSpPr>
          <p:cNvPr id="28" name="Straight Arrow Connector 27"/>
          <p:cNvCxnSpPr/>
          <p:nvPr/>
        </p:nvCxnSpPr>
        <p:spPr>
          <a:xfrm flipH="1" flipV="1">
            <a:off x="7000876" y="3786360"/>
            <a:ext cx="619125" cy="2332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aphicFrame>
        <p:nvGraphicFramePr>
          <p:cNvPr id="20" name="Table 19"/>
          <p:cNvGraphicFramePr>
            <a:graphicFrameLocks noGrp="1"/>
          </p:cNvGraphicFramePr>
          <p:nvPr>
            <p:extLst>
              <p:ext uri="{D42A27DB-BD31-4B8C-83A1-F6EECF244321}">
                <p14:modId xmlns:p14="http://schemas.microsoft.com/office/powerpoint/2010/main" val="2076280627"/>
              </p:ext>
            </p:extLst>
          </p:nvPr>
        </p:nvGraphicFramePr>
        <p:xfrm>
          <a:off x="6215064" y="685800"/>
          <a:ext cx="2809875" cy="1038225"/>
        </p:xfrm>
        <a:graphic>
          <a:graphicData uri="http://schemas.openxmlformats.org/drawingml/2006/table">
            <a:tbl>
              <a:tblPr firstRow="1" bandRow="1">
                <a:tableStyleId>{5C22544A-7EE6-4342-B048-85BDC9FD1C3A}</a:tableStyleId>
              </a:tblPr>
              <a:tblGrid>
                <a:gridCol w="1306919"/>
                <a:gridCol w="784151"/>
                <a:gridCol w="718805"/>
              </a:tblGrid>
              <a:tr h="342900">
                <a:tc>
                  <a:txBody>
                    <a:bodyPr/>
                    <a:lstStyle/>
                    <a:p>
                      <a:endParaRPr lang="en-US" sz="900" dirty="0"/>
                    </a:p>
                  </a:txBody>
                  <a:tcPr marL="57150" marR="57150" marT="28575" marB="28575"/>
                </a:tc>
                <a:tc>
                  <a:txBody>
                    <a:bodyPr/>
                    <a:lstStyle/>
                    <a:p>
                      <a:r>
                        <a:rPr lang="en-US" sz="900" dirty="0" smtClean="0"/>
                        <a:t>fs</a:t>
                      </a:r>
                      <a:endParaRPr lang="en-US" sz="900" dirty="0"/>
                    </a:p>
                  </a:txBody>
                  <a:tcPr marL="57150" marR="57150" marT="28575" marB="28575"/>
                </a:tc>
                <a:tc>
                  <a:txBody>
                    <a:bodyPr/>
                    <a:lstStyle/>
                    <a:p>
                      <a:r>
                        <a:rPr lang="en-US" sz="900" dirty="0" smtClean="0"/>
                        <a:t>Droop (LSB)</a:t>
                      </a:r>
                      <a:endParaRPr lang="en-US" sz="900" dirty="0"/>
                    </a:p>
                  </a:txBody>
                  <a:tcPr marL="57150" marR="57150" marT="28575" marB="28575"/>
                </a:tc>
              </a:tr>
              <a:tr h="231775">
                <a:tc>
                  <a:txBody>
                    <a:bodyPr/>
                    <a:lstStyle/>
                    <a:p>
                      <a:r>
                        <a:rPr lang="en-US" sz="900" dirty="0" smtClean="0"/>
                        <a:t>REF6050</a:t>
                      </a:r>
                      <a:endParaRPr lang="en-US" sz="900" dirty="0"/>
                    </a:p>
                  </a:txBody>
                  <a:tcPr marL="57150" marR="57150" marT="28575" marB="28575"/>
                </a:tc>
                <a:tc>
                  <a:txBody>
                    <a:bodyPr/>
                    <a:lstStyle/>
                    <a:p>
                      <a:r>
                        <a:rPr lang="en-US" sz="900" dirty="0" smtClean="0"/>
                        <a:t>1M</a:t>
                      </a:r>
                      <a:endParaRPr lang="en-US" sz="900" dirty="0"/>
                    </a:p>
                  </a:txBody>
                  <a:tcPr marL="57150" marR="57150" marT="28575" marB="28575"/>
                </a:tc>
                <a:tc>
                  <a:txBody>
                    <a:bodyPr/>
                    <a:lstStyle/>
                    <a:p>
                      <a:r>
                        <a:rPr lang="en-US" sz="900" dirty="0" smtClean="0"/>
                        <a:t>1.15</a:t>
                      </a:r>
                      <a:endParaRPr lang="en-US" sz="900" dirty="0"/>
                    </a:p>
                  </a:txBody>
                  <a:tcPr marL="57150" marR="57150" marT="28575" marB="28575"/>
                </a:tc>
              </a:tr>
              <a:tr h="231775">
                <a:tc>
                  <a:txBody>
                    <a:bodyPr/>
                    <a:lstStyle/>
                    <a:p>
                      <a:r>
                        <a:rPr lang="en-US" sz="900" b="0" dirty="0" smtClean="0"/>
                        <a:t>REF6050</a:t>
                      </a:r>
                      <a:endParaRPr lang="en-US" sz="900" b="0" dirty="0"/>
                    </a:p>
                  </a:txBody>
                  <a:tcPr marL="57150" marR="57150" marT="28575" marB="28575"/>
                </a:tc>
                <a:tc>
                  <a:txBody>
                    <a:bodyPr/>
                    <a:lstStyle/>
                    <a:p>
                      <a:r>
                        <a:rPr lang="en-US" sz="900" b="0" dirty="0" smtClean="0"/>
                        <a:t>500k</a:t>
                      </a:r>
                      <a:endParaRPr lang="en-US" sz="900" b="0" dirty="0"/>
                    </a:p>
                  </a:txBody>
                  <a:tcPr marL="57150" marR="57150" marT="28575" marB="28575"/>
                </a:tc>
                <a:tc>
                  <a:txBody>
                    <a:bodyPr/>
                    <a:lstStyle/>
                    <a:p>
                      <a:r>
                        <a:rPr lang="en-US" sz="900" b="0" dirty="0" smtClean="0"/>
                        <a:t>0.8</a:t>
                      </a:r>
                      <a:endParaRPr lang="en-US" sz="900" b="0" dirty="0"/>
                    </a:p>
                  </a:txBody>
                  <a:tcPr marL="57150" marR="57150" marT="28575" marB="28575"/>
                </a:tc>
              </a:tr>
              <a:tr h="231775">
                <a:tc>
                  <a:txBody>
                    <a:bodyPr/>
                    <a:lstStyle/>
                    <a:p>
                      <a:r>
                        <a:rPr lang="en-US" sz="900" b="0" dirty="0" smtClean="0"/>
                        <a:t>REF6050</a:t>
                      </a:r>
                      <a:endParaRPr lang="en-US" sz="900" b="0" dirty="0"/>
                    </a:p>
                  </a:txBody>
                  <a:tcPr marL="57150" marR="57150" marT="28575" marB="28575"/>
                </a:tc>
                <a:tc>
                  <a:txBody>
                    <a:bodyPr/>
                    <a:lstStyle/>
                    <a:p>
                      <a:r>
                        <a:rPr lang="en-US" sz="900" b="0" dirty="0" smtClean="0"/>
                        <a:t>100k</a:t>
                      </a:r>
                      <a:endParaRPr lang="en-US" sz="900" b="0" dirty="0"/>
                    </a:p>
                  </a:txBody>
                  <a:tcPr marL="57150" marR="57150" marT="28575" marB="28575"/>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900" b="0" dirty="0" smtClean="0"/>
                        <a:t>0.8</a:t>
                      </a:r>
                    </a:p>
                  </a:txBody>
                  <a:tcPr marL="57150" marR="57150" marT="28575" marB="28575"/>
                </a:tc>
              </a:tr>
            </a:tbl>
          </a:graphicData>
        </a:graphic>
      </p:graphicFrame>
      <p:sp>
        <p:nvSpPr>
          <p:cNvPr id="23" name="Rounded Rectangle 22"/>
          <p:cNvSpPr/>
          <p:nvPr/>
        </p:nvSpPr>
        <p:spPr>
          <a:xfrm>
            <a:off x="47626" y="1476375"/>
            <a:ext cx="2007869"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a:pPr>
            <a:r>
              <a:rPr lang="en-US" sz="1500" dirty="0">
                <a:solidFill>
                  <a:srgbClr val="000000"/>
                </a:solidFill>
              </a:rPr>
              <a:t>Select “reference settling”</a:t>
            </a:r>
          </a:p>
        </p:txBody>
      </p:sp>
      <p:cxnSp>
        <p:nvCxnSpPr>
          <p:cNvPr id="24" name="Straight Arrow Connector 23"/>
          <p:cNvCxnSpPr>
            <a:stCxn id="23" idx="3"/>
          </p:cNvCxnSpPr>
          <p:nvPr/>
        </p:nvCxnSpPr>
        <p:spPr>
          <a:xfrm flipV="1">
            <a:off x="2055494" y="1476376"/>
            <a:ext cx="251079" cy="238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1262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2</a:t>
            </a:fld>
            <a:endParaRPr lang="en-US">
              <a:solidFill>
                <a:srgbClr val="000000"/>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548126000"/>
              </p:ext>
            </p:extLst>
          </p:nvPr>
        </p:nvGraphicFramePr>
        <p:xfrm>
          <a:off x="892996" y="762000"/>
          <a:ext cx="7393755" cy="3634794"/>
        </p:xfrm>
        <a:graphic>
          <a:graphicData uri="http://schemas.openxmlformats.org/presentationml/2006/ole">
            <mc:AlternateContent xmlns:mc="http://schemas.openxmlformats.org/markup-compatibility/2006">
              <mc:Choice xmlns:v="urn:schemas-microsoft-com:vml" Requires="v">
                <p:oleObj spid="_x0000_s131100" name="Visio" r:id="rId5" imgW="13167360" imgH="6461856" progId="Visio.Drawing.15">
                  <p:embed/>
                </p:oleObj>
              </mc:Choice>
              <mc:Fallback>
                <p:oleObj name="Visio" r:id="rId5" imgW="13167360" imgH="6461856" progId="Visio.Drawing.15">
                  <p:embed/>
                  <p:pic>
                    <p:nvPicPr>
                      <p:cNvPr id="0" name=""/>
                      <p:cNvPicPr/>
                      <p:nvPr/>
                    </p:nvPicPr>
                    <p:blipFill>
                      <a:blip r:embed="rId6"/>
                      <a:stretch>
                        <a:fillRect/>
                      </a:stretch>
                    </p:blipFill>
                    <p:spPr>
                      <a:xfrm>
                        <a:off x="892996" y="762000"/>
                        <a:ext cx="7393755" cy="3634794"/>
                      </a:xfrm>
                      <a:prstGeom prst="rect">
                        <a:avLst/>
                      </a:prstGeom>
                    </p:spPr>
                  </p:pic>
                </p:oleObj>
              </mc:Fallback>
            </mc:AlternateContent>
          </a:graphicData>
        </a:graphic>
      </p:graphicFrame>
    </p:spTree>
    <p:extLst>
      <p:ext uri="{BB962C8B-B14F-4D97-AF65-F5344CB8AC3E}">
        <p14:creationId xmlns:p14="http://schemas.microsoft.com/office/powerpoint/2010/main" val="395672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569691"/>
            <a:ext cx="58293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31776" y="107163"/>
            <a:ext cx="8816975" cy="610791"/>
          </a:xfrm>
        </p:spPr>
        <p:txBody>
          <a:bodyPr/>
          <a:lstStyle/>
          <a:p>
            <a:r>
              <a:rPr lang="en-US" dirty="0"/>
              <a:t>Start &amp; Setup </a:t>
            </a:r>
            <a:r>
              <a:rPr lang="en-US" dirty="0" smtClean="0"/>
              <a:t>the </a:t>
            </a:r>
            <a:r>
              <a:rPr lang="en-US" dirty="0" err="1" smtClean="0"/>
              <a:t>Plabs</a:t>
            </a:r>
            <a:r>
              <a:rPr lang="en-US" dirty="0" smtClean="0"/>
              <a:t>-SAR-EVM Software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3</a:t>
            </a:fld>
            <a:endParaRPr lang="en-US">
              <a:solidFill>
                <a:srgbClr val="000000"/>
              </a:solidFill>
            </a:endParaRPr>
          </a:p>
        </p:txBody>
      </p:sp>
      <p:grpSp>
        <p:nvGrpSpPr>
          <p:cNvPr id="31" name="Group 30"/>
          <p:cNvGrpSpPr/>
          <p:nvPr/>
        </p:nvGrpSpPr>
        <p:grpSpPr>
          <a:xfrm>
            <a:off x="3810001" y="4048126"/>
            <a:ext cx="3381375" cy="921001"/>
            <a:chOff x="9296400" y="4622398"/>
            <a:chExt cx="5410200" cy="1473602"/>
          </a:xfrm>
        </p:grpSpPr>
        <p:sp>
          <p:nvSpPr>
            <p:cNvPr id="19" name="Rounded Rectangle 18"/>
            <p:cNvSpPr/>
            <p:nvPr/>
          </p:nvSpPr>
          <p:spPr>
            <a:xfrm>
              <a:off x="9296400" y="4622398"/>
              <a:ext cx="4953000" cy="1473602"/>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sz="1500" dirty="0" smtClean="0">
                  <a:solidFill>
                    <a:srgbClr val="000000"/>
                  </a:solidFill>
                </a:rPr>
                <a:t>3. </a:t>
              </a:r>
              <a:r>
                <a:rPr lang="en-US" sz="1500" dirty="0">
                  <a:solidFill>
                    <a:srgbClr val="000000"/>
                  </a:solidFill>
                </a:rPr>
                <a:t>The green “HW Connected” and teal “PSI Controls” indicate good hardware communication.</a:t>
              </a:r>
            </a:p>
          </p:txBody>
        </p:sp>
        <p:cxnSp>
          <p:nvCxnSpPr>
            <p:cNvPr id="20" name="Straight Arrow Connector 19"/>
            <p:cNvCxnSpPr/>
            <p:nvPr/>
          </p:nvCxnSpPr>
          <p:spPr>
            <a:xfrm>
              <a:off x="14215110" y="5359802"/>
              <a:ext cx="491490" cy="1007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cxnSp>
        <p:nvCxnSpPr>
          <p:cNvPr id="26" name="Straight Arrow Connector 25"/>
          <p:cNvCxnSpPr>
            <a:stCxn id="19" idx="3"/>
          </p:cNvCxnSpPr>
          <p:nvPr/>
        </p:nvCxnSpPr>
        <p:spPr>
          <a:xfrm flipV="1">
            <a:off x="6905625" y="4429126"/>
            <a:ext cx="762000" cy="795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03" y="2150432"/>
            <a:ext cx="2955662" cy="1303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ounded Rectangle 22"/>
          <p:cNvSpPr/>
          <p:nvPr/>
        </p:nvSpPr>
        <p:spPr>
          <a:xfrm>
            <a:off x="119643" y="3771243"/>
            <a:ext cx="2380767" cy="485797"/>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rgbClr val="000000"/>
                </a:solidFill>
              </a:rPr>
              <a:t>2. Select “SAR EVM”</a:t>
            </a:r>
            <a:endParaRPr lang="en-US" sz="1500" dirty="0">
              <a:solidFill>
                <a:srgbClr val="000000"/>
              </a:solidFill>
            </a:endParaRPr>
          </a:p>
        </p:txBody>
      </p:sp>
      <p:pic>
        <p:nvPicPr>
          <p:cNvPr id="25"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69269" t="58620" r="25846" b="31929"/>
          <a:stretch/>
        </p:blipFill>
        <p:spPr bwMode="auto">
          <a:xfrm>
            <a:off x="1905196" y="889175"/>
            <a:ext cx="1190429" cy="1295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ounded Rectangle 26"/>
          <p:cNvSpPr/>
          <p:nvPr/>
        </p:nvSpPr>
        <p:spPr>
          <a:xfrm>
            <a:off x="152793" y="1219200"/>
            <a:ext cx="1604888" cy="635402"/>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rgbClr val="000000"/>
                </a:solidFill>
              </a:rPr>
              <a:t>1. Select “</a:t>
            </a:r>
            <a:r>
              <a:rPr lang="en-US" sz="1500" dirty="0" err="1" smtClean="0">
                <a:solidFill>
                  <a:srgbClr val="000000"/>
                </a:solidFill>
              </a:rPr>
              <a:t>Plabs</a:t>
            </a:r>
            <a:r>
              <a:rPr lang="en-US" sz="1500" dirty="0" smtClean="0">
                <a:solidFill>
                  <a:srgbClr val="000000"/>
                </a:solidFill>
              </a:rPr>
              <a:t>-Toolkit”</a:t>
            </a:r>
            <a:endParaRPr lang="en-US" sz="1500" dirty="0">
              <a:solidFill>
                <a:srgbClr val="000000"/>
              </a:solidFill>
            </a:endParaRPr>
          </a:p>
        </p:txBody>
      </p:sp>
      <p:cxnSp>
        <p:nvCxnSpPr>
          <p:cNvPr id="28" name="Straight Arrow Connector 27"/>
          <p:cNvCxnSpPr>
            <a:stCxn id="23" idx="0"/>
          </p:cNvCxnSpPr>
          <p:nvPr/>
        </p:nvCxnSpPr>
        <p:spPr>
          <a:xfrm flipH="1" flipV="1">
            <a:off x="1219201" y="2936241"/>
            <a:ext cx="90826" cy="83500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7" idx="3"/>
          </p:cNvCxnSpPr>
          <p:nvPr/>
        </p:nvCxnSpPr>
        <p:spPr>
          <a:xfrm>
            <a:off x="1757681" y="1536901"/>
            <a:ext cx="375919"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349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REF5050: 1Msps, THD, SNR</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4</a:t>
            </a:fld>
            <a:endParaRPr lang="en-US">
              <a:solidFill>
                <a:srgbClr val="000000"/>
              </a:solidFill>
            </a:endParaRPr>
          </a:p>
        </p:txBody>
      </p:sp>
      <p:pic>
        <p:nvPicPr>
          <p:cNvPr id="522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901" y="685801"/>
            <a:ext cx="5609007" cy="3940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ounded Rectangle 9"/>
          <p:cNvSpPr/>
          <p:nvPr/>
        </p:nvSpPr>
        <p:spPr>
          <a:xfrm>
            <a:off x="7143750" y="3048001"/>
            <a:ext cx="1974090" cy="109537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4. Amplitude = 4.9V</a:t>
            </a:r>
          </a:p>
          <a:p>
            <a:pPr fontAlgn="auto">
              <a:spcBef>
                <a:spcPts val="0"/>
              </a:spcBef>
              <a:spcAft>
                <a:spcPts val="0"/>
              </a:spcAft>
            </a:pPr>
            <a:r>
              <a:rPr lang="en-US" sz="1500" dirty="0">
                <a:solidFill>
                  <a:srgbClr val="000000"/>
                </a:solidFill>
              </a:rPr>
              <a:t>Offset = 2.5V</a:t>
            </a:r>
          </a:p>
          <a:p>
            <a:pPr fontAlgn="auto">
              <a:spcBef>
                <a:spcPts val="0"/>
              </a:spcBef>
              <a:spcAft>
                <a:spcPts val="0"/>
              </a:spcAft>
            </a:pPr>
            <a:r>
              <a:rPr lang="en-US" sz="1500" dirty="0">
                <a:solidFill>
                  <a:srgbClr val="000000"/>
                </a:solidFill>
              </a:rPr>
              <a:t>Frequency = 2kHz</a:t>
            </a:r>
          </a:p>
          <a:p>
            <a:pPr fontAlgn="auto">
              <a:spcBef>
                <a:spcPts val="0"/>
              </a:spcBef>
              <a:spcAft>
                <a:spcPts val="0"/>
              </a:spcAft>
            </a:pPr>
            <a:r>
              <a:rPr lang="en-US" sz="1500" dirty="0">
                <a:solidFill>
                  <a:srgbClr val="000000"/>
                </a:solidFill>
              </a:rPr>
              <a:t>Press power on.</a:t>
            </a:r>
          </a:p>
        </p:txBody>
      </p:sp>
      <p:cxnSp>
        <p:nvCxnSpPr>
          <p:cNvPr id="11" name="Straight Arrow Connector 10"/>
          <p:cNvCxnSpPr>
            <a:stCxn id="10" idx="1"/>
          </p:cNvCxnSpPr>
          <p:nvPr/>
        </p:nvCxnSpPr>
        <p:spPr>
          <a:xfrm flipH="1" flipV="1">
            <a:off x="6784216" y="3429000"/>
            <a:ext cx="359535" cy="1666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428625" y="1524000"/>
            <a:ext cx="16192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1.  Select spectral analysis</a:t>
            </a:r>
          </a:p>
        </p:txBody>
      </p:sp>
      <p:cxnSp>
        <p:nvCxnSpPr>
          <p:cNvPr id="17" name="Straight Arrow Connector 16"/>
          <p:cNvCxnSpPr/>
          <p:nvPr/>
        </p:nvCxnSpPr>
        <p:spPr>
          <a:xfrm flipV="1">
            <a:off x="1332494" y="1285876"/>
            <a:ext cx="333375" cy="238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6524625" y="1571626"/>
            <a:ext cx="2381250" cy="42862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3.  Press Mark Harmonics</a:t>
            </a:r>
          </a:p>
        </p:txBody>
      </p:sp>
      <p:cxnSp>
        <p:nvCxnSpPr>
          <p:cNvPr id="23" name="Straight Arrow Connector 22"/>
          <p:cNvCxnSpPr>
            <a:stCxn id="22" idx="1"/>
          </p:cNvCxnSpPr>
          <p:nvPr/>
        </p:nvCxnSpPr>
        <p:spPr>
          <a:xfrm flipH="1" flipV="1">
            <a:off x="5429251" y="1404938"/>
            <a:ext cx="1095375"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81000" y="3667125"/>
            <a:ext cx="16192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2.  Sampling Rate 1Msps</a:t>
            </a:r>
          </a:p>
        </p:txBody>
      </p:sp>
      <p:cxnSp>
        <p:nvCxnSpPr>
          <p:cNvPr id="27" name="Straight Arrow Connector 26"/>
          <p:cNvCxnSpPr/>
          <p:nvPr/>
        </p:nvCxnSpPr>
        <p:spPr>
          <a:xfrm flipV="1">
            <a:off x="1284869" y="3429001"/>
            <a:ext cx="333375" cy="2381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2307465" y="4074929"/>
            <a:ext cx="2761088" cy="662763"/>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startAt="5"/>
            </a:pPr>
            <a:r>
              <a:rPr lang="en-US" sz="1500" dirty="0">
                <a:solidFill>
                  <a:srgbClr val="000000"/>
                </a:solidFill>
              </a:rPr>
              <a:t>Press “Capture”</a:t>
            </a:r>
          </a:p>
          <a:p>
            <a:pPr marL="285750" indent="-285750" fontAlgn="auto">
              <a:spcBef>
                <a:spcPts val="0"/>
              </a:spcBef>
              <a:spcAft>
                <a:spcPts val="0"/>
              </a:spcAft>
              <a:buFontTx/>
              <a:buAutoNum type="arabicPeriod" startAt="5"/>
            </a:pPr>
            <a:r>
              <a:rPr lang="en-US" sz="1500" dirty="0">
                <a:solidFill>
                  <a:srgbClr val="000000"/>
                </a:solidFill>
              </a:rPr>
              <a:t>Record AC performance</a:t>
            </a:r>
          </a:p>
        </p:txBody>
      </p:sp>
      <p:cxnSp>
        <p:nvCxnSpPr>
          <p:cNvPr id="30" name="Straight Arrow Connector 29"/>
          <p:cNvCxnSpPr>
            <a:stCxn id="29" idx="0"/>
          </p:cNvCxnSpPr>
          <p:nvPr/>
        </p:nvCxnSpPr>
        <p:spPr>
          <a:xfrm flipH="1" flipV="1">
            <a:off x="3571876" y="3810000"/>
            <a:ext cx="116134" cy="2649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9" idx="0"/>
          </p:cNvCxnSpPr>
          <p:nvPr/>
        </p:nvCxnSpPr>
        <p:spPr>
          <a:xfrm flipV="1">
            <a:off x="3688010" y="3667126"/>
            <a:ext cx="931616" cy="4078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aphicFrame>
        <p:nvGraphicFramePr>
          <p:cNvPr id="32" name="Table 31"/>
          <p:cNvGraphicFramePr>
            <a:graphicFrameLocks noGrp="1"/>
          </p:cNvGraphicFramePr>
          <p:nvPr>
            <p:extLst>
              <p:ext uri="{D42A27DB-BD31-4B8C-83A1-F6EECF244321}">
                <p14:modId xmlns:p14="http://schemas.microsoft.com/office/powerpoint/2010/main" val="3747573642"/>
              </p:ext>
            </p:extLst>
          </p:nvPr>
        </p:nvGraphicFramePr>
        <p:xfrm>
          <a:off x="6238875" y="123825"/>
          <a:ext cx="2805178" cy="806450"/>
        </p:xfrm>
        <a:graphic>
          <a:graphicData uri="http://schemas.openxmlformats.org/drawingml/2006/table">
            <a:tbl>
              <a:tblPr firstRow="1" bandRow="1">
                <a:tableStyleId>{5C22544A-7EE6-4342-B048-85BDC9FD1C3A}</a:tableStyleId>
              </a:tblPr>
              <a:tblGrid>
                <a:gridCol w="952500"/>
                <a:gridCol w="571500"/>
                <a:gridCol w="523875"/>
                <a:gridCol w="757303"/>
              </a:tblGrid>
              <a:tr h="342900">
                <a:tc>
                  <a:txBody>
                    <a:bodyPr/>
                    <a:lstStyle/>
                    <a:p>
                      <a:endParaRPr lang="en-US" sz="900" dirty="0"/>
                    </a:p>
                  </a:txBody>
                  <a:tcPr marL="57150" marR="57150" marT="28575" marB="28575"/>
                </a:tc>
                <a:tc>
                  <a:txBody>
                    <a:bodyPr/>
                    <a:lstStyle/>
                    <a:p>
                      <a:r>
                        <a:rPr lang="en-US" sz="900" dirty="0" smtClean="0"/>
                        <a:t>fs</a:t>
                      </a:r>
                      <a:endParaRPr lang="en-US" sz="900" dirty="0"/>
                    </a:p>
                  </a:txBody>
                  <a:tcPr marL="57150" marR="57150" marT="28575" marB="28575"/>
                </a:tc>
                <a:tc>
                  <a:txBody>
                    <a:bodyPr/>
                    <a:lstStyle/>
                    <a:p>
                      <a:r>
                        <a:rPr lang="en-US" sz="900" dirty="0" smtClean="0"/>
                        <a:t>SNR (dB)</a:t>
                      </a:r>
                      <a:endParaRPr lang="en-US" sz="900" dirty="0"/>
                    </a:p>
                  </a:txBody>
                  <a:tcPr marL="57150" marR="57150" marT="28575" marB="28575"/>
                </a:tc>
                <a:tc>
                  <a:txBody>
                    <a:bodyPr/>
                    <a:lstStyle/>
                    <a:p>
                      <a:r>
                        <a:rPr lang="en-US" sz="900" dirty="0" smtClean="0"/>
                        <a:t>THD (dB)</a:t>
                      </a:r>
                      <a:endParaRPr lang="en-US" sz="900" dirty="0"/>
                    </a:p>
                  </a:txBody>
                  <a:tcPr marL="57150" marR="57150" marT="28575" marB="28575"/>
                </a:tc>
              </a:tr>
              <a:tr h="231775">
                <a:tc>
                  <a:txBody>
                    <a:bodyPr/>
                    <a:lstStyle/>
                    <a:p>
                      <a:r>
                        <a:rPr lang="en-US" sz="900" dirty="0" smtClean="0"/>
                        <a:t>Spec.</a:t>
                      </a:r>
                      <a:endParaRPr lang="en-US" sz="900" dirty="0"/>
                    </a:p>
                  </a:txBody>
                  <a:tcPr marL="57150" marR="57150" marT="28575" marB="28575"/>
                </a:tc>
                <a:tc>
                  <a:txBody>
                    <a:bodyPr/>
                    <a:lstStyle/>
                    <a:p>
                      <a:r>
                        <a:rPr lang="en-US" sz="900" dirty="0" smtClean="0"/>
                        <a:t>1M</a:t>
                      </a:r>
                      <a:endParaRPr lang="en-US" sz="900" dirty="0"/>
                    </a:p>
                  </a:txBody>
                  <a:tcPr marL="57150" marR="57150" marT="28575" marB="28575"/>
                </a:tc>
                <a:tc>
                  <a:txBody>
                    <a:bodyPr/>
                    <a:lstStyle/>
                    <a:p>
                      <a:r>
                        <a:rPr lang="en-US" sz="900" dirty="0" smtClean="0"/>
                        <a:t>93</a:t>
                      </a:r>
                      <a:endParaRPr lang="en-US" sz="900" dirty="0"/>
                    </a:p>
                  </a:txBody>
                  <a:tcPr marL="57150" marR="57150" marT="28575" marB="28575"/>
                </a:tc>
                <a:tc>
                  <a:txBody>
                    <a:bodyPr/>
                    <a:lstStyle/>
                    <a:p>
                      <a:r>
                        <a:rPr lang="en-US" sz="900" dirty="0" smtClean="0"/>
                        <a:t>-108</a:t>
                      </a:r>
                      <a:endParaRPr lang="en-US" sz="900" dirty="0"/>
                    </a:p>
                  </a:txBody>
                  <a:tcPr marL="57150" marR="57150" marT="28575" marB="28575"/>
                </a:tc>
              </a:tr>
              <a:tr h="231775">
                <a:tc>
                  <a:txBody>
                    <a:bodyPr/>
                    <a:lstStyle/>
                    <a:p>
                      <a:r>
                        <a:rPr lang="en-US" sz="900" b="1" dirty="0" smtClean="0"/>
                        <a:t>REF5050</a:t>
                      </a:r>
                      <a:endParaRPr lang="en-US" sz="900" b="1" dirty="0"/>
                    </a:p>
                  </a:txBody>
                  <a:tcPr marL="57150" marR="57150" marT="28575" marB="28575"/>
                </a:tc>
                <a:tc>
                  <a:txBody>
                    <a:bodyPr/>
                    <a:lstStyle/>
                    <a:p>
                      <a:r>
                        <a:rPr lang="en-US" sz="900" b="1" dirty="0" smtClean="0"/>
                        <a:t>1M</a:t>
                      </a:r>
                      <a:endParaRPr lang="en-US" sz="900" b="1" dirty="0"/>
                    </a:p>
                  </a:txBody>
                  <a:tcPr marL="57150" marR="57150" marT="28575" marB="28575"/>
                </a:tc>
                <a:tc>
                  <a:txBody>
                    <a:bodyPr/>
                    <a:lstStyle/>
                    <a:p>
                      <a:r>
                        <a:rPr lang="en-US" sz="900" b="1" dirty="0" smtClean="0"/>
                        <a:t>92.2</a:t>
                      </a:r>
                      <a:endParaRPr lang="en-US" sz="900" b="1" dirty="0"/>
                    </a:p>
                  </a:txBody>
                  <a:tcPr marL="57150" marR="57150" marT="28575" marB="28575"/>
                </a:tc>
                <a:tc>
                  <a:txBody>
                    <a:bodyPr/>
                    <a:lstStyle/>
                    <a:p>
                      <a:r>
                        <a:rPr lang="en-US" sz="900" b="1" dirty="0" smtClean="0"/>
                        <a:t>-91.4</a:t>
                      </a:r>
                      <a:endParaRPr lang="en-US" sz="900" b="1" dirty="0"/>
                    </a:p>
                  </a:txBody>
                  <a:tcPr marL="57150" marR="57150" marT="28575" marB="28575"/>
                </a:tc>
              </a:tr>
            </a:tbl>
          </a:graphicData>
        </a:graphic>
      </p:graphicFrame>
    </p:spTree>
    <p:extLst>
      <p:ext uri="{BB962C8B-B14F-4D97-AF65-F5344CB8AC3E}">
        <p14:creationId xmlns:p14="http://schemas.microsoft.com/office/powerpoint/2010/main" val="3548925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change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5</a:t>
            </a:fld>
            <a:endParaRPr lang="en-US">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570437970"/>
              </p:ext>
            </p:extLst>
          </p:nvPr>
        </p:nvGraphicFramePr>
        <p:xfrm>
          <a:off x="376040" y="629048"/>
          <a:ext cx="8391922" cy="4038203"/>
        </p:xfrm>
        <a:graphic>
          <a:graphicData uri="http://schemas.openxmlformats.org/presentationml/2006/ole">
            <mc:AlternateContent xmlns:mc="http://schemas.openxmlformats.org/markup-compatibility/2006">
              <mc:Choice xmlns:v="urn:schemas-microsoft-com:vml" Requires="v">
                <p:oleObj spid="_x0000_s134172" name="Visio" r:id="rId5" imgW="13426472" imgH="6461856" progId="Visio.Drawing.15">
                  <p:embed/>
                </p:oleObj>
              </mc:Choice>
              <mc:Fallback>
                <p:oleObj name="Visio" r:id="rId5" imgW="13426472" imgH="6461856" progId="Visio.Drawing.15">
                  <p:embed/>
                  <p:pic>
                    <p:nvPicPr>
                      <p:cNvPr id="0" name=""/>
                      <p:cNvPicPr/>
                      <p:nvPr/>
                    </p:nvPicPr>
                    <p:blipFill>
                      <a:blip r:embed="rId6"/>
                      <a:stretch>
                        <a:fillRect/>
                      </a:stretch>
                    </p:blipFill>
                    <p:spPr>
                      <a:xfrm>
                        <a:off x="376040" y="629048"/>
                        <a:ext cx="8391922" cy="4038203"/>
                      </a:xfrm>
                      <a:prstGeom prst="rect">
                        <a:avLst/>
                      </a:prstGeom>
                    </p:spPr>
                  </p:pic>
                </p:oleObj>
              </mc:Fallback>
            </mc:AlternateContent>
          </a:graphicData>
        </a:graphic>
      </p:graphicFrame>
    </p:spTree>
    <p:extLst>
      <p:ext uri="{BB962C8B-B14F-4D97-AF65-F5344CB8AC3E}">
        <p14:creationId xmlns:p14="http://schemas.microsoft.com/office/powerpoint/2010/main" val="716341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901" y="685800"/>
            <a:ext cx="5654421" cy="397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REF5050: 1Msps, Settling</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6</a:t>
            </a:fld>
            <a:endParaRPr lang="en-US">
              <a:solidFill>
                <a:srgbClr val="00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064567235"/>
              </p:ext>
            </p:extLst>
          </p:nvPr>
        </p:nvGraphicFramePr>
        <p:xfrm>
          <a:off x="6238876" y="123825"/>
          <a:ext cx="2809875" cy="574675"/>
        </p:xfrm>
        <a:graphic>
          <a:graphicData uri="http://schemas.openxmlformats.org/drawingml/2006/table">
            <a:tbl>
              <a:tblPr firstRow="1" bandRow="1">
                <a:tableStyleId>{5C22544A-7EE6-4342-B048-85BDC9FD1C3A}</a:tableStyleId>
              </a:tblPr>
              <a:tblGrid>
                <a:gridCol w="1306919"/>
                <a:gridCol w="784151"/>
                <a:gridCol w="718805"/>
              </a:tblGrid>
              <a:tr h="342900">
                <a:tc>
                  <a:txBody>
                    <a:bodyPr/>
                    <a:lstStyle/>
                    <a:p>
                      <a:endParaRPr lang="en-US" sz="900" dirty="0"/>
                    </a:p>
                  </a:txBody>
                  <a:tcPr marL="57150" marR="57150" marT="28575" marB="28575"/>
                </a:tc>
                <a:tc>
                  <a:txBody>
                    <a:bodyPr/>
                    <a:lstStyle/>
                    <a:p>
                      <a:r>
                        <a:rPr lang="en-US" sz="900" dirty="0" smtClean="0"/>
                        <a:t>fs</a:t>
                      </a:r>
                      <a:endParaRPr lang="en-US" sz="900" dirty="0"/>
                    </a:p>
                  </a:txBody>
                  <a:tcPr marL="57150" marR="57150" marT="28575" marB="28575"/>
                </a:tc>
                <a:tc>
                  <a:txBody>
                    <a:bodyPr/>
                    <a:lstStyle/>
                    <a:p>
                      <a:r>
                        <a:rPr lang="en-US" sz="900" dirty="0" smtClean="0"/>
                        <a:t>Droop (LSB)</a:t>
                      </a:r>
                      <a:endParaRPr lang="en-US" sz="900" dirty="0"/>
                    </a:p>
                  </a:txBody>
                  <a:tcPr marL="57150" marR="57150" marT="28575" marB="28575"/>
                </a:tc>
              </a:tr>
              <a:tr h="231775">
                <a:tc>
                  <a:txBody>
                    <a:bodyPr/>
                    <a:lstStyle/>
                    <a:p>
                      <a:r>
                        <a:rPr lang="en-US" sz="900" dirty="0" smtClean="0"/>
                        <a:t>REF5050</a:t>
                      </a:r>
                      <a:endParaRPr lang="en-US" sz="900" dirty="0"/>
                    </a:p>
                  </a:txBody>
                  <a:tcPr marL="57150" marR="57150" marT="28575" marB="28575"/>
                </a:tc>
                <a:tc>
                  <a:txBody>
                    <a:bodyPr/>
                    <a:lstStyle/>
                    <a:p>
                      <a:r>
                        <a:rPr lang="en-US" sz="900" dirty="0" smtClean="0"/>
                        <a:t>1M</a:t>
                      </a:r>
                      <a:endParaRPr lang="en-US" sz="900" dirty="0"/>
                    </a:p>
                  </a:txBody>
                  <a:tcPr marL="57150" marR="57150" marT="28575" marB="28575"/>
                </a:tc>
                <a:tc>
                  <a:txBody>
                    <a:bodyPr/>
                    <a:lstStyle/>
                    <a:p>
                      <a:r>
                        <a:rPr lang="en-US" sz="900" dirty="0" smtClean="0"/>
                        <a:t>10.9</a:t>
                      </a:r>
                      <a:endParaRPr lang="en-US" sz="900" dirty="0"/>
                    </a:p>
                  </a:txBody>
                  <a:tcPr marL="57150" marR="57150" marT="28575" marB="28575"/>
                </a:tc>
              </a:tr>
            </a:tbl>
          </a:graphicData>
        </a:graphic>
      </p:graphicFrame>
      <p:sp>
        <p:nvSpPr>
          <p:cNvPr id="26" name="Rounded Rectangle 25"/>
          <p:cNvSpPr/>
          <p:nvPr/>
        </p:nvSpPr>
        <p:spPr>
          <a:xfrm>
            <a:off x="47625" y="2617298"/>
            <a:ext cx="14287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1.  Sampling Rate 1Msps</a:t>
            </a:r>
          </a:p>
        </p:txBody>
      </p:sp>
      <p:cxnSp>
        <p:nvCxnSpPr>
          <p:cNvPr id="27" name="Straight Arrow Connector 26"/>
          <p:cNvCxnSpPr>
            <a:stCxn id="26" idx="2"/>
          </p:cNvCxnSpPr>
          <p:nvPr/>
        </p:nvCxnSpPr>
        <p:spPr>
          <a:xfrm>
            <a:off x="762000" y="3093548"/>
            <a:ext cx="754286" cy="2402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87537" y="3499357"/>
            <a:ext cx="1960339"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startAt="2"/>
            </a:pPr>
            <a:r>
              <a:rPr lang="en-US" sz="1500" dirty="0">
                <a:solidFill>
                  <a:srgbClr val="000000"/>
                </a:solidFill>
              </a:rPr>
              <a:t>Number of sets to average to 20.</a:t>
            </a:r>
          </a:p>
        </p:txBody>
      </p:sp>
      <p:cxnSp>
        <p:nvCxnSpPr>
          <p:cNvPr id="17" name="Straight Arrow Connector 16"/>
          <p:cNvCxnSpPr>
            <a:stCxn id="16" idx="3"/>
          </p:cNvCxnSpPr>
          <p:nvPr/>
        </p:nvCxnSpPr>
        <p:spPr>
          <a:xfrm>
            <a:off x="2047875" y="3737482"/>
            <a:ext cx="571500" cy="400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76804" y="4070857"/>
            <a:ext cx="14287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4.  Start test</a:t>
            </a:r>
          </a:p>
        </p:txBody>
      </p:sp>
      <p:cxnSp>
        <p:nvCxnSpPr>
          <p:cNvPr id="19" name="Straight Arrow Connector 18"/>
          <p:cNvCxnSpPr/>
          <p:nvPr/>
        </p:nvCxnSpPr>
        <p:spPr>
          <a:xfrm flipV="1">
            <a:off x="1505555" y="4308982"/>
            <a:ext cx="923321" cy="400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4572000" y="3786360"/>
            <a:ext cx="1619250" cy="690391"/>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marL="285750" indent="-285750" fontAlgn="auto">
              <a:spcBef>
                <a:spcPts val="0"/>
              </a:spcBef>
              <a:spcAft>
                <a:spcPts val="0"/>
              </a:spcAft>
              <a:buFontTx/>
              <a:buAutoNum type="arabicPeriod" startAt="3"/>
            </a:pPr>
            <a:r>
              <a:rPr lang="en-US" sz="1500" dirty="0">
                <a:solidFill>
                  <a:srgbClr val="000000"/>
                </a:solidFill>
              </a:rPr>
              <a:t>Min </a:t>
            </a:r>
            <a:r>
              <a:rPr lang="en-US" sz="1500" dirty="0" err="1">
                <a:solidFill>
                  <a:srgbClr val="000000"/>
                </a:solidFill>
              </a:rPr>
              <a:t>Interset</a:t>
            </a:r>
            <a:r>
              <a:rPr lang="en-US" sz="1500" dirty="0">
                <a:solidFill>
                  <a:srgbClr val="000000"/>
                </a:solidFill>
              </a:rPr>
              <a:t> delay (</a:t>
            </a:r>
            <a:r>
              <a:rPr lang="en-US" sz="1500" dirty="0" err="1">
                <a:solidFill>
                  <a:srgbClr val="000000"/>
                </a:solidFill>
              </a:rPr>
              <a:t>ms</a:t>
            </a:r>
            <a:r>
              <a:rPr lang="en-US" sz="1500" dirty="0">
                <a:solidFill>
                  <a:srgbClr val="000000"/>
                </a:solidFill>
              </a:rPr>
              <a:t>) to 100ms.</a:t>
            </a:r>
          </a:p>
        </p:txBody>
      </p:sp>
      <p:cxnSp>
        <p:nvCxnSpPr>
          <p:cNvPr id="22" name="Straight Arrow Connector 21"/>
          <p:cNvCxnSpPr/>
          <p:nvPr/>
        </p:nvCxnSpPr>
        <p:spPr>
          <a:xfrm flipH="1" flipV="1">
            <a:off x="3857626" y="3786359"/>
            <a:ext cx="714375" cy="24943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7477125" y="3770201"/>
            <a:ext cx="1428750" cy="476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a:solidFill>
                  <a:srgbClr val="000000"/>
                </a:solidFill>
              </a:rPr>
              <a:t>5.  Reference droop</a:t>
            </a:r>
          </a:p>
        </p:txBody>
      </p:sp>
      <p:cxnSp>
        <p:nvCxnSpPr>
          <p:cNvPr id="28" name="Straight Arrow Connector 27"/>
          <p:cNvCxnSpPr/>
          <p:nvPr/>
        </p:nvCxnSpPr>
        <p:spPr>
          <a:xfrm flipH="1" flipV="1">
            <a:off x="6762751" y="3770202"/>
            <a:ext cx="714375" cy="24943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7537" y="1010471"/>
            <a:ext cx="1428750" cy="669241"/>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fontAlgn="auto">
              <a:spcBef>
                <a:spcPts val="0"/>
              </a:spcBef>
              <a:spcAft>
                <a:spcPts val="0"/>
              </a:spcAft>
            </a:pPr>
            <a:r>
              <a:rPr lang="en-US" sz="1500" dirty="0" smtClean="0">
                <a:solidFill>
                  <a:srgbClr val="000000"/>
                </a:solidFill>
              </a:rPr>
              <a:t>Reference Settling Analysis</a:t>
            </a:r>
            <a:endParaRPr lang="en-US" sz="1500" dirty="0">
              <a:solidFill>
                <a:srgbClr val="000000"/>
              </a:solidFill>
            </a:endParaRPr>
          </a:p>
        </p:txBody>
      </p:sp>
      <p:cxnSp>
        <p:nvCxnSpPr>
          <p:cNvPr id="23" name="Straight Arrow Connector 22"/>
          <p:cNvCxnSpPr>
            <a:stCxn id="20" idx="3"/>
          </p:cNvCxnSpPr>
          <p:nvPr/>
        </p:nvCxnSpPr>
        <p:spPr>
          <a:xfrm>
            <a:off x="1516287" y="1345092"/>
            <a:ext cx="346757" cy="236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874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Disconnect USB and Close Software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7</a:t>
            </a:fld>
            <a:endParaRPr lang="en-US">
              <a:solidFill>
                <a:srgbClr val="0000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261093398"/>
              </p:ext>
            </p:extLst>
          </p:nvPr>
        </p:nvGraphicFramePr>
        <p:xfrm>
          <a:off x="190501" y="714376"/>
          <a:ext cx="8701615" cy="3190875"/>
        </p:xfrm>
        <a:graphic>
          <a:graphicData uri="http://schemas.openxmlformats.org/presentationml/2006/ole">
            <mc:AlternateContent xmlns:mc="http://schemas.openxmlformats.org/markup-compatibility/2006">
              <mc:Choice xmlns:v="urn:schemas-microsoft-com:vml" Requires="v">
                <p:oleObj spid="_x0000_s135196" name="Visio" r:id="rId5" imgW="23164872" imgH="8488584" progId="Visio.Drawing.15">
                  <p:embed/>
                </p:oleObj>
              </mc:Choice>
              <mc:Fallback>
                <p:oleObj name="Visio" r:id="rId5" imgW="23164872" imgH="8488584" progId="Visio.Drawing.15">
                  <p:embed/>
                  <p:pic>
                    <p:nvPicPr>
                      <p:cNvPr id="0" name=""/>
                      <p:cNvPicPr/>
                      <p:nvPr/>
                    </p:nvPicPr>
                    <p:blipFill>
                      <a:blip r:embed="rId6"/>
                      <a:stretch>
                        <a:fillRect/>
                      </a:stretch>
                    </p:blipFill>
                    <p:spPr>
                      <a:xfrm>
                        <a:off x="190501" y="714376"/>
                        <a:ext cx="8701615" cy="3190875"/>
                      </a:xfrm>
                      <a:prstGeom prst="rect">
                        <a:avLst/>
                      </a:prstGeom>
                    </p:spPr>
                  </p:pic>
                </p:oleObj>
              </mc:Fallback>
            </mc:AlternateContent>
          </a:graphicData>
        </a:graphic>
      </p:graphicFrame>
    </p:spTree>
    <p:extLst>
      <p:ext uri="{BB962C8B-B14F-4D97-AF65-F5344CB8AC3E}">
        <p14:creationId xmlns:p14="http://schemas.microsoft.com/office/powerpoint/2010/main" val="535437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8</a:t>
            </a:fld>
            <a:endParaRPr lang="en-US">
              <a:solidFill>
                <a:srgbClr val="0000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325776185"/>
              </p:ext>
            </p:extLst>
          </p:nvPr>
        </p:nvGraphicFramePr>
        <p:xfrm>
          <a:off x="498078" y="668736"/>
          <a:ext cx="8148836" cy="3805039"/>
        </p:xfrm>
        <a:graphic>
          <a:graphicData uri="http://schemas.openxmlformats.org/presentationml/2006/ole">
            <mc:AlternateContent xmlns:mc="http://schemas.openxmlformats.org/markup-compatibility/2006">
              <mc:Choice xmlns:v="urn:schemas-microsoft-com:vml" Requires="v">
                <p:oleObj spid="_x0000_s136220" name="Visio" r:id="rId5" imgW="13060603" imgH="6088392" progId="Visio.Drawing.15">
                  <p:embed/>
                </p:oleObj>
              </mc:Choice>
              <mc:Fallback>
                <p:oleObj name="Visio" r:id="rId5" imgW="13060603" imgH="6088392" progId="Visio.Drawing.15">
                  <p:embed/>
                  <p:pic>
                    <p:nvPicPr>
                      <p:cNvPr id="0" name=""/>
                      <p:cNvPicPr/>
                      <p:nvPr/>
                    </p:nvPicPr>
                    <p:blipFill>
                      <a:blip r:embed="rId6"/>
                      <a:stretch>
                        <a:fillRect/>
                      </a:stretch>
                    </p:blipFill>
                    <p:spPr>
                      <a:xfrm>
                        <a:off x="498078" y="668736"/>
                        <a:ext cx="8148836" cy="3805039"/>
                      </a:xfrm>
                      <a:prstGeom prst="rect">
                        <a:avLst/>
                      </a:prstGeom>
                    </p:spPr>
                  </p:pic>
                </p:oleObj>
              </mc:Fallback>
            </mc:AlternateContent>
          </a:graphicData>
        </a:graphic>
      </p:graphicFrame>
    </p:spTree>
    <p:extLst>
      <p:ext uri="{BB962C8B-B14F-4D97-AF65-F5344CB8AC3E}">
        <p14:creationId xmlns:p14="http://schemas.microsoft.com/office/powerpoint/2010/main" val="53667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569691"/>
            <a:ext cx="58293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31776" y="107163"/>
            <a:ext cx="8816975" cy="610791"/>
          </a:xfrm>
        </p:spPr>
        <p:txBody>
          <a:bodyPr/>
          <a:lstStyle/>
          <a:p>
            <a:r>
              <a:rPr lang="en-US" dirty="0"/>
              <a:t>Start &amp; Setup </a:t>
            </a:r>
            <a:r>
              <a:rPr lang="en-US" dirty="0" smtClean="0"/>
              <a:t>the </a:t>
            </a:r>
            <a:r>
              <a:rPr lang="en-US" dirty="0" err="1" smtClean="0"/>
              <a:t>Plabs</a:t>
            </a:r>
            <a:r>
              <a:rPr lang="en-US" dirty="0" smtClean="0"/>
              <a:t>-SAR-EVM Software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9</a:t>
            </a:fld>
            <a:endParaRPr lang="en-US">
              <a:solidFill>
                <a:srgbClr val="000000"/>
              </a:solidFill>
            </a:endParaRPr>
          </a:p>
        </p:txBody>
      </p:sp>
      <p:grpSp>
        <p:nvGrpSpPr>
          <p:cNvPr id="31" name="Group 30"/>
          <p:cNvGrpSpPr/>
          <p:nvPr/>
        </p:nvGrpSpPr>
        <p:grpSpPr>
          <a:xfrm>
            <a:off x="3810001" y="4048126"/>
            <a:ext cx="3381375" cy="921001"/>
            <a:chOff x="9296400" y="4622398"/>
            <a:chExt cx="5410200" cy="1473602"/>
          </a:xfrm>
        </p:grpSpPr>
        <p:sp>
          <p:nvSpPr>
            <p:cNvPr id="19" name="Rounded Rectangle 18"/>
            <p:cNvSpPr/>
            <p:nvPr/>
          </p:nvSpPr>
          <p:spPr>
            <a:xfrm>
              <a:off x="9296400" y="4622398"/>
              <a:ext cx="4953000" cy="1473602"/>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sz="1500" dirty="0">
                  <a:solidFill>
                    <a:srgbClr val="000000"/>
                  </a:solidFill>
                </a:rPr>
                <a:t>2. The green “HW Connected” and teal “PSI Controls” indicate good hardware communication.</a:t>
              </a:r>
            </a:p>
          </p:txBody>
        </p:sp>
        <p:cxnSp>
          <p:nvCxnSpPr>
            <p:cNvPr id="20" name="Straight Arrow Connector 19"/>
            <p:cNvCxnSpPr/>
            <p:nvPr/>
          </p:nvCxnSpPr>
          <p:spPr>
            <a:xfrm>
              <a:off x="14215110" y="5359802"/>
              <a:ext cx="491490" cy="1007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pic>
        <p:nvPicPr>
          <p:cNvPr id="18"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750" t="34349" r="29897" b="40787"/>
          <a:stretch/>
        </p:blipFill>
        <p:spPr bwMode="auto">
          <a:xfrm>
            <a:off x="294792" y="762000"/>
            <a:ext cx="2327110" cy="173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ounded Rectangle 20"/>
          <p:cNvSpPr/>
          <p:nvPr/>
        </p:nvSpPr>
        <p:spPr>
          <a:xfrm>
            <a:off x="101036" y="2857501"/>
            <a:ext cx="2714625" cy="794253"/>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7150" tIns="28575" rIns="57150" bIns="28575" rtlCol="0" anchor="ctr"/>
          <a:lstStyle/>
          <a:p>
            <a:pPr algn="ctr" fontAlgn="auto">
              <a:spcBef>
                <a:spcPts val="0"/>
              </a:spcBef>
              <a:spcAft>
                <a:spcPts val="0"/>
              </a:spcAft>
            </a:pPr>
            <a:r>
              <a:rPr lang="en-US" sz="1500" dirty="0">
                <a:solidFill>
                  <a:srgbClr val="000000"/>
                </a:solidFill>
              </a:rPr>
              <a:t>1. Select “</a:t>
            </a:r>
            <a:r>
              <a:rPr lang="en-US" sz="1500" dirty="0" err="1">
                <a:solidFill>
                  <a:srgbClr val="000000"/>
                </a:solidFill>
              </a:rPr>
              <a:t>Plabs</a:t>
            </a:r>
            <a:r>
              <a:rPr lang="en-US" sz="1500" dirty="0">
                <a:solidFill>
                  <a:srgbClr val="000000"/>
                </a:solidFill>
              </a:rPr>
              <a:t>-SAR-EVM” from “start&gt;All Programs”</a:t>
            </a:r>
          </a:p>
        </p:txBody>
      </p:sp>
      <p:cxnSp>
        <p:nvCxnSpPr>
          <p:cNvPr id="24" name="Straight Arrow Connector 23"/>
          <p:cNvCxnSpPr/>
          <p:nvPr/>
        </p:nvCxnSpPr>
        <p:spPr>
          <a:xfrm flipV="1">
            <a:off x="1428750" y="2524126"/>
            <a:ext cx="0" cy="3333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9" idx="3"/>
          </p:cNvCxnSpPr>
          <p:nvPr/>
        </p:nvCxnSpPr>
        <p:spPr>
          <a:xfrm flipV="1">
            <a:off x="6905625" y="4429126"/>
            <a:ext cx="762000" cy="795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6974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89F876E1E1ECC44B7AEB038587DA72F" ma:contentTypeVersion="0" ma:contentTypeDescription="Create a new document." ma:contentTypeScope="" ma:versionID="4d50402b6b88d0b3425e8d162410e53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D30B8F-6463-40D8-9E58-620E46AC8BF3}">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www.w3.org/XML/1998/namespace"/>
    <ds:schemaRef ds:uri="http://purl.org/dc/term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06F8E4E6-8270-4A12-AACA-6A5E749908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78DB964-7B6C-4FC5-9A21-DE7084205C3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16643</TotalTime>
  <Words>1888</Words>
  <Application>Microsoft Office PowerPoint</Application>
  <PresentationFormat>On-screen Show (16:9)</PresentationFormat>
  <Paragraphs>192</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1_FinalPowerpoint</vt:lpstr>
      <vt:lpstr>Visio</vt:lpstr>
      <vt:lpstr>Expected results</vt:lpstr>
      <vt:lpstr>Connect the hardware</vt:lpstr>
      <vt:lpstr>Start &amp; Setup the Plabs-SAR-EVM Software</vt:lpstr>
      <vt:lpstr>REF5050: 1Msps, THD, SNR</vt:lpstr>
      <vt:lpstr>Hardware change</vt:lpstr>
      <vt:lpstr>REF5050: 1Msps, Settling</vt:lpstr>
      <vt:lpstr>Disconnect USB and Close Software</vt:lpstr>
      <vt:lpstr>Connect the hardware</vt:lpstr>
      <vt:lpstr>Start &amp; Setup the Plabs-SAR-EVM Software</vt:lpstr>
      <vt:lpstr>REF6050: 1Msps, 500ksps, 100ksps: SNR, THD</vt:lpstr>
      <vt:lpstr>Hardware change</vt:lpstr>
      <vt:lpstr>REF6050: 1Msps, 500ksps, and 100ksps settling</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suzetteh@ti.com</dc:creator>
  <cp:lastModifiedBy>a0872662</cp:lastModifiedBy>
  <cp:revision>905</cp:revision>
  <dcterms:created xsi:type="dcterms:W3CDTF">2007-12-19T20:51:45Z</dcterms:created>
  <dcterms:modified xsi:type="dcterms:W3CDTF">2018-08-02T18:15:27Z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0x010100A89F876E1E1ECC44B7AEB038587DA72F</vt:lpwstr>
  </property>
</Properties>
</file>